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 id="2147483690" r:id="rId2"/>
  </p:sldMasterIdLst>
  <p:notesMasterIdLst>
    <p:notesMasterId r:id="rId70"/>
  </p:notesMasterIdLst>
  <p:sldIdLst>
    <p:sldId id="332" r:id="rId3"/>
    <p:sldId id="1930" r:id="rId4"/>
    <p:sldId id="1931" r:id="rId5"/>
    <p:sldId id="1929" r:id="rId6"/>
    <p:sldId id="628" r:id="rId7"/>
    <p:sldId id="625" r:id="rId8"/>
    <p:sldId id="626" r:id="rId9"/>
    <p:sldId id="1943" r:id="rId10"/>
    <p:sldId id="1949" r:id="rId11"/>
    <p:sldId id="1951" r:id="rId12"/>
    <p:sldId id="1952" r:id="rId13"/>
    <p:sldId id="1953" r:id="rId14"/>
    <p:sldId id="1954" r:id="rId15"/>
    <p:sldId id="1955" r:id="rId16"/>
    <p:sldId id="1956" r:id="rId17"/>
    <p:sldId id="1957" r:id="rId18"/>
    <p:sldId id="630" r:id="rId19"/>
    <p:sldId id="1915" r:id="rId20"/>
    <p:sldId id="1921" r:id="rId21"/>
    <p:sldId id="1958" r:id="rId22"/>
    <p:sldId id="1922" r:id="rId23"/>
    <p:sldId id="1962" r:id="rId24"/>
    <p:sldId id="631" r:id="rId25"/>
    <p:sldId id="1963" r:id="rId26"/>
    <p:sldId id="1970" r:id="rId27"/>
    <p:sldId id="1968" r:id="rId28"/>
    <p:sldId id="1969" r:id="rId29"/>
    <p:sldId id="1971" r:id="rId30"/>
    <p:sldId id="1974" r:id="rId31"/>
    <p:sldId id="1975" r:id="rId32"/>
    <p:sldId id="1985" r:id="rId33"/>
    <p:sldId id="1986" r:id="rId34"/>
    <p:sldId id="389" r:id="rId35"/>
    <p:sldId id="422" r:id="rId36"/>
    <p:sldId id="393" r:id="rId37"/>
    <p:sldId id="391" r:id="rId38"/>
    <p:sldId id="416" r:id="rId39"/>
    <p:sldId id="417" r:id="rId40"/>
    <p:sldId id="418" r:id="rId41"/>
    <p:sldId id="419" r:id="rId42"/>
    <p:sldId id="420" r:id="rId43"/>
    <p:sldId id="421" r:id="rId44"/>
    <p:sldId id="394" r:id="rId45"/>
    <p:sldId id="395" r:id="rId46"/>
    <p:sldId id="396" r:id="rId47"/>
    <p:sldId id="397" r:id="rId48"/>
    <p:sldId id="398" r:id="rId49"/>
    <p:sldId id="399" r:id="rId50"/>
    <p:sldId id="400" r:id="rId51"/>
    <p:sldId id="404" r:id="rId52"/>
    <p:sldId id="406" r:id="rId53"/>
    <p:sldId id="407" r:id="rId54"/>
    <p:sldId id="408" r:id="rId55"/>
    <p:sldId id="409" r:id="rId56"/>
    <p:sldId id="410" r:id="rId57"/>
    <p:sldId id="411" r:id="rId58"/>
    <p:sldId id="424" r:id="rId59"/>
    <p:sldId id="423" r:id="rId60"/>
    <p:sldId id="431" r:id="rId61"/>
    <p:sldId id="432" r:id="rId62"/>
    <p:sldId id="433" r:id="rId63"/>
    <p:sldId id="434" r:id="rId64"/>
    <p:sldId id="435" r:id="rId65"/>
    <p:sldId id="436" r:id="rId66"/>
    <p:sldId id="428" r:id="rId67"/>
    <p:sldId id="429" r:id="rId68"/>
    <p:sldId id="430"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8B366B-6641-4040-B031-AB190A7A4ACE}">
  <a:tblStyle styleId="{3B8B366B-6641-4040-B031-AB190A7A4ACE}" styleName="Table_0">
    <a:wholeTbl>
      <a:tcTxStyle b="off" i="off">
        <a:font>
          <a:latin typeface="Arial"/>
          <a:ea typeface="Arial"/>
          <a:cs typeface="Arial"/>
        </a:font>
        <a:schemeClr val="dk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40000"/>
            </a:schemeClr>
          </a:solidFill>
        </a:fill>
      </a:tcStyle>
    </a:band1H>
    <a:band2H>
      <a:tcTxStyle/>
      <a:tcStyle>
        <a:tcBdr/>
      </a:tcStyle>
    </a:band2H>
    <a:band1V>
      <a:tcTxStyle/>
      <a:tcStyle>
        <a:tcBdr>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tcBdr>
        <a:fill>
          <a:solidFill>
            <a:schemeClr val="accent6">
              <a:alpha val="40000"/>
            </a:schemeClr>
          </a:solidFill>
        </a:fill>
      </a:tcStyle>
    </a:band1V>
    <a:band2V>
      <a:tcTxStyle/>
      <a:tcStyle>
        <a:tcBdr/>
      </a:tcStyle>
    </a:band2V>
    <a:la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6"/>
          </a:solidFill>
        </a:fill>
      </a:tcStyle>
    </a:firstRow>
    <a:neCell>
      <a:tcTxStyle/>
      <a:tcStyle>
        <a:tcBdr/>
      </a:tcStyle>
    </a:neCell>
    <a:nwCell>
      <a:tcTxStyle/>
      <a:tcStyle>
        <a:tcBdr/>
      </a:tcStyle>
    </a:nwCell>
  </a:tblStyle>
  <a:tblStyle styleId="{3290D8AD-6C58-4C35-BA52-F7CED643370F}"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5"/>
    <p:restoredTop sz="92879"/>
  </p:normalViewPr>
  <p:slideViewPr>
    <p:cSldViewPr snapToGrid="0">
      <p:cViewPr varScale="1">
        <p:scale>
          <a:sx n="141" d="100"/>
          <a:sy n="141" d="100"/>
        </p:scale>
        <p:origin x="1120"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168E39-1F78-7340-8CC3-6D846F59338C}" type="doc">
      <dgm:prSet loTypeId="urn:microsoft.com/office/officeart/2005/8/layout/cycle3" loCatId="" qsTypeId="urn:microsoft.com/office/officeart/2005/8/quickstyle/simple4" qsCatId="simple" csTypeId="urn:microsoft.com/office/officeart/2005/8/colors/accent1_2" csCatId="accent1" phldr="1"/>
      <dgm:spPr/>
      <dgm:t>
        <a:bodyPr/>
        <a:lstStyle/>
        <a:p>
          <a:endParaRPr lang="en-US"/>
        </a:p>
      </dgm:t>
    </dgm:pt>
    <dgm:pt modelId="{020D6E36-8E82-2042-9536-A4CB830A8A48}">
      <dgm:prSet phldrT="[Text]"/>
      <dgm:spPr/>
      <dgm:t>
        <a:bodyPr/>
        <a:lstStyle/>
        <a:p>
          <a:r>
            <a:rPr lang="en-US" dirty="0"/>
            <a:t>Large Neural Models</a:t>
          </a:r>
        </a:p>
      </dgm:t>
    </dgm:pt>
    <dgm:pt modelId="{55534F01-7C9E-D44E-A0D7-C04E1E147108}" type="parTrans" cxnId="{BE8070BE-6A61-E748-BA0A-7086A3775EB5}">
      <dgm:prSet/>
      <dgm:spPr/>
      <dgm:t>
        <a:bodyPr/>
        <a:lstStyle/>
        <a:p>
          <a:endParaRPr lang="en-US"/>
        </a:p>
      </dgm:t>
    </dgm:pt>
    <dgm:pt modelId="{2FE4DB3A-316D-E744-BDC2-EB966C344022}" type="sibTrans" cxnId="{BE8070BE-6A61-E748-BA0A-7086A3775EB5}">
      <dgm:prSet/>
      <dgm:spPr/>
      <dgm:t>
        <a:bodyPr/>
        <a:lstStyle/>
        <a:p>
          <a:endParaRPr lang="en-US"/>
        </a:p>
      </dgm:t>
    </dgm:pt>
    <dgm:pt modelId="{DFE4A8D7-F3B5-D84A-9033-FDE7DDCE95A1}">
      <dgm:prSet phldrT="[Text]"/>
      <dgm:spPr/>
      <dgm:t>
        <a:bodyPr/>
        <a:lstStyle/>
        <a:p>
          <a:r>
            <a:rPr lang="en-US" dirty="0"/>
            <a:t>Elicit Explicit Symbolic Knowledge </a:t>
          </a:r>
        </a:p>
      </dgm:t>
    </dgm:pt>
    <dgm:pt modelId="{0CCE717C-5284-AA40-9CFA-FE9A0FF50AFC}" type="parTrans" cxnId="{ED12E020-D91E-424B-A48A-9DE1021A3311}">
      <dgm:prSet/>
      <dgm:spPr/>
      <dgm:t>
        <a:bodyPr/>
        <a:lstStyle/>
        <a:p>
          <a:endParaRPr lang="en-US"/>
        </a:p>
      </dgm:t>
    </dgm:pt>
    <dgm:pt modelId="{EFDBE3EE-0F7B-6547-9B3D-C1AFEC314F02}" type="sibTrans" cxnId="{ED12E020-D91E-424B-A48A-9DE1021A3311}">
      <dgm:prSet/>
      <dgm:spPr/>
      <dgm:t>
        <a:bodyPr/>
        <a:lstStyle/>
        <a:p>
          <a:endParaRPr lang="en-US"/>
        </a:p>
      </dgm:t>
    </dgm:pt>
    <dgm:pt modelId="{B1A54E9E-4649-544E-A08F-EAEAA6C45CAD}">
      <dgm:prSet phldrT="[Text]"/>
      <dgm:spPr/>
      <dgm:t>
        <a:bodyPr/>
        <a:lstStyle/>
        <a:p>
          <a:r>
            <a:rPr lang="en-US" dirty="0"/>
            <a:t>Knowledge Localization and  Generalization</a:t>
          </a:r>
        </a:p>
      </dgm:t>
    </dgm:pt>
    <dgm:pt modelId="{AB653D10-139C-6445-B8AA-9E707E3FA821}" type="parTrans" cxnId="{AAF3A5EE-D08C-FE47-BC51-78987CF37336}">
      <dgm:prSet/>
      <dgm:spPr/>
      <dgm:t>
        <a:bodyPr/>
        <a:lstStyle/>
        <a:p>
          <a:endParaRPr lang="en-US"/>
        </a:p>
      </dgm:t>
    </dgm:pt>
    <dgm:pt modelId="{C4BE2ED9-92AB-A84D-B3A4-44987FB97301}" type="sibTrans" cxnId="{AAF3A5EE-D08C-FE47-BC51-78987CF37336}">
      <dgm:prSet/>
      <dgm:spPr/>
      <dgm:t>
        <a:bodyPr/>
        <a:lstStyle/>
        <a:p>
          <a:endParaRPr lang="en-US"/>
        </a:p>
      </dgm:t>
    </dgm:pt>
    <dgm:pt modelId="{A03998C6-EFFB-3F44-A634-20B7A24F7CF1}">
      <dgm:prSet phldrT="[Text]"/>
      <dgm:spPr/>
      <dgm:t>
        <a:bodyPr/>
        <a:lstStyle/>
        <a:p>
          <a:r>
            <a:rPr lang="en-US" dirty="0"/>
            <a:t>Knowledge Augmentation and Distillation</a:t>
          </a:r>
        </a:p>
      </dgm:t>
    </dgm:pt>
    <dgm:pt modelId="{AA488CA9-C40D-6C48-AE75-978961CF769E}" type="parTrans" cxnId="{E50B8C4B-0984-964A-BEE2-4FD90B1A3527}">
      <dgm:prSet/>
      <dgm:spPr/>
      <dgm:t>
        <a:bodyPr/>
        <a:lstStyle/>
        <a:p>
          <a:endParaRPr lang="en-US"/>
        </a:p>
      </dgm:t>
    </dgm:pt>
    <dgm:pt modelId="{F8555F06-9002-D442-9E6A-7AA2AF52E313}" type="sibTrans" cxnId="{E50B8C4B-0984-964A-BEE2-4FD90B1A3527}">
      <dgm:prSet/>
      <dgm:spPr/>
      <dgm:t>
        <a:bodyPr/>
        <a:lstStyle/>
        <a:p>
          <a:endParaRPr lang="en-US"/>
        </a:p>
      </dgm:t>
    </dgm:pt>
    <dgm:pt modelId="{5AB00D40-26F3-E543-9483-6362F8CAA3E9}">
      <dgm:prSet phldrT="[Text]"/>
      <dgm:spPr/>
      <dgm:t>
        <a:bodyPr/>
        <a:lstStyle/>
        <a:p>
          <a:r>
            <a:rPr lang="en-US" dirty="0"/>
            <a:t>Knowledge Patching and Fusion</a:t>
          </a:r>
        </a:p>
      </dgm:t>
    </dgm:pt>
    <dgm:pt modelId="{F4D8CA0A-0A03-5F4B-BC54-82F7AA125EC3}" type="parTrans" cxnId="{9DAF1EA4-B8DF-DF47-860C-6237BB5ADB2D}">
      <dgm:prSet/>
      <dgm:spPr/>
      <dgm:t>
        <a:bodyPr/>
        <a:lstStyle/>
        <a:p>
          <a:endParaRPr lang="en-US"/>
        </a:p>
      </dgm:t>
    </dgm:pt>
    <dgm:pt modelId="{790EBA4E-9E0C-EA40-A78A-B7CF2A6C4D45}" type="sibTrans" cxnId="{9DAF1EA4-B8DF-DF47-860C-6237BB5ADB2D}">
      <dgm:prSet/>
      <dgm:spPr/>
      <dgm:t>
        <a:bodyPr/>
        <a:lstStyle/>
        <a:p>
          <a:endParaRPr lang="en-US"/>
        </a:p>
      </dgm:t>
    </dgm:pt>
    <dgm:pt modelId="{9E47F079-E74C-414E-9D9E-140FBBE9C9FB}" type="pres">
      <dgm:prSet presAssocID="{30168E39-1F78-7340-8CC3-6D846F59338C}" presName="Name0" presStyleCnt="0">
        <dgm:presLayoutVars>
          <dgm:dir/>
          <dgm:resizeHandles val="exact"/>
        </dgm:presLayoutVars>
      </dgm:prSet>
      <dgm:spPr/>
    </dgm:pt>
    <dgm:pt modelId="{11502AD0-57CC-4246-B794-8A19526DC584}" type="pres">
      <dgm:prSet presAssocID="{30168E39-1F78-7340-8CC3-6D846F59338C}" presName="cycle" presStyleCnt="0"/>
      <dgm:spPr/>
    </dgm:pt>
    <dgm:pt modelId="{978EE34F-0000-DD46-B8D3-42E795368C98}" type="pres">
      <dgm:prSet presAssocID="{020D6E36-8E82-2042-9536-A4CB830A8A48}" presName="nodeFirstNode" presStyleLbl="node1" presStyleIdx="0" presStyleCnt="5">
        <dgm:presLayoutVars>
          <dgm:bulletEnabled val="1"/>
        </dgm:presLayoutVars>
      </dgm:prSet>
      <dgm:spPr/>
    </dgm:pt>
    <dgm:pt modelId="{F245138B-F14E-5648-B7C9-EF376FE87D45}" type="pres">
      <dgm:prSet presAssocID="{2FE4DB3A-316D-E744-BDC2-EB966C344022}" presName="sibTransFirstNode" presStyleLbl="bgShp" presStyleIdx="0" presStyleCnt="1"/>
      <dgm:spPr/>
    </dgm:pt>
    <dgm:pt modelId="{E7BFD104-2670-2742-A074-9B58DE4F5282}" type="pres">
      <dgm:prSet presAssocID="{DFE4A8D7-F3B5-D84A-9033-FDE7DDCE95A1}" presName="nodeFollowingNodes" presStyleLbl="node1" presStyleIdx="1" presStyleCnt="5">
        <dgm:presLayoutVars>
          <dgm:bulletEnabled val="1"/>
        </dgm:presLayoutVars>
      </dgm:prSet>
      <dgm:spPr/>
    </dgm:pt>
    <dgm:pt modelId="{3601762D-9A3B-7948-90EE-9BE8111DA410}" type="pres">
      <dgm:prSet presAssocID="{B1A54E9E-4649-544E-A08F-EAEAA6C45CAD}" presName="nodeFollowingNodes" presStyleLbl="node1" presStyleIdx="2" presStyleCnt="5">
        <dgm:presLayoutVars>
          <dgm:bulletEnabled val="1"/>
        </dgm:presLayoutVars>
      </dgm:prSet>
      <dgm:spPr/>
    </dgm:pt>
    <dgm:pt modelId="{97217FCF-C3AE-AA48-BA52-00FB45D890F9}" type="pres">
      <dgm:prSet presAssocID="{A03998C6-EFFB-3F44-A634-20B7A24F7CF1}" presName="nodeFollowingNodes" presStyleLbl="node1" presStyleIdx="3" presStyleCnt="5">
        <dgm:presLayoutVars>
          <dgm:bulletEnabled val="1"/>
        </dgm:presLayoutVars>
      </dgm:prSet>
      <dgm:spPr/>
    </dgm:pt>
    <dgm:pt modelId="{3AC5EE9E-5668-A642-A1E6-88013EBF361D}" type="pres">
      <dgm:prSet presAssocID="{5AB00D40-26F3-E543-9483-6362F8CAA3E9}" presName="nodeFollowingNodes" presStyleLbl="node1" presStyleIdx="4" presStyleCnt="5">
        <dgm:presLayoutVars>
          <dgm:bulletEnabled val="1"/>
        </dgm:presLayoutVars>
      </dgm:prSet>
      <dgm:spPr/>
    </dgm:pt>
  </dgm:ptLst>
  <dgm:cxnLst>
    <dgm:cxn modelId="{74114611-2482-C746-B02B-493380CF6013}" type="presOf" srcId="{2FE4DB3A-316D-E744-BDC2-EB966C344022}" destId="{F245138B-F14E-5648-B7C9-EF376FE87D45}" srcOrd="0" destOrd="0" presId="urn:microsoft.com/office/officeart/2005/8/layout/cycle3"/>
    <dgm:cxn modelId="{EB11911A-E99F-CD4E-B558-4712C14B7FD5}" type="presOf" srcId="{DFE4A8D7-F3B5-D84A-9033-FDE7DDCE95A1}" destId="{E7BFD104-2670-2742-A074-9B58DE4F5282}" srcOrd="0" destOrd="0" presId="urn:microsoft.com/office/officeart/2005/8/layout/cycle3"/>
    <dgm:cxn modelId="{ED12E020-D91E-424B-A48A-9DE1021A3311}" srcId="{30168E39-1F78-7340-8CC3-6D846F59338C}" destId="{DFE4A8D7-F3B5-D84A-9033-FDE7DDCE95A1}" srcOrd="1" destOrd="0" parTransId="{0CCE717C-5284-AA40-9CFA-FE9A0FF50AFC}" sibTransId="{EFDBE3EE-0F7B-6547-9B3D-C1AFEC314F02}"/>
    <dgm:cxn modelId="{0F6CF43F-6738-E143-BD50-86784B396697}" type="presOf" srcId="{B1A54E9E-4649-544E-A08F-EAEAA6C45CAD}" destId="{3601762D-9A3B-7948-90EE-9BE8111DA410}" srcOrd="0" destOrd="0" presId="urn:microsoft.com/office/officeart/2005/8/layout/cycle3"/>
    <dgm:cxn modelId="{E50B8C4B-0984-964A-BEE2-4FD90B1A3527}" srcId="{30168E39-1F78-7340-8CC3-6D846F59338C}" destId="{A03998C6-EFFB-3F44-A634-20B7A24F7CF1}" srcOrd="3" destOrd="0" parTransId="{AA488CA9-C40D-6C48-AE75-978961CF769E}" sibTransId="{F8555F06-9002-D442-9E6A-7AA2AF52E313}"/>
    <dgm:cxn modelId="{1C2E9C7D-87BC-944D-BB40-CDFB6C19A952}" type="presOf" srcId="{5AB00D40-26F3-E543-9483-6362F8CAA3E9}" destId="{3AC5EE9E-5668-A642-A1E6-88013EBF361D}" srcOrd="0" destOrd="0" presId="urn:microsoft.com/office/officeart/2005/8/layout/cycle3"/>
    <dgm:cxn modelId="{6A166282-5D32-F143-B2D9-06A3C1407A00}" type="presOf" srcId="{020D6E36-8E82-2042-9536-A4CB830A8A48}" destId="{978EE34F-0000-DD46-B8D3-42E795368C98}" srcOrd="0" destOrd="0" presId="urn:microsoft.com/office/officeart/2005/8/layout/cycle3"/>
    <dgm:cxn modelId="{AF49058A-B1FB-BA44-9EE0-5864FA22B610}" type="presOf" srcId="{30168E39-1F78-7340-8CC3-6D846F59338C}" destId="{9E47F079-E74C-414E-9D9E-140FBBE9C9FB}" srcOrd="0" destOrd="0" presId="urn:microsoft.com/office/officeart/2005/8/layout/cycle3"/>
    <dgm:cxn modelId="{805F6BA2-8223-D542-84B5-C7703FF2EC69}" type="presOf" srcId="{A03998C6-EFFB-3F44-A634-20B7A24F7CF1}" destId="{97217FCF-C3AE-AA48-BA52-00FB45D890F9}" srcOrd="0" destOrd="0" presId="urn:microsoft.com/office/officeart/2005/8/layout/cycle3"/>
    <dgm:cxn modelId="{9DAF1EA4-B8DF-DF47-860C-6237BB5ADB2D}" srcId="{30168E39-1F78-7340-8CC3-6D846F59338C}" destId="{5AB00D40-26F3-E543-9483-6362F8CAA3E9}" srcOrd="4" destOrd="0" parTransId="{F4D8CA0A-0A03-5F4B-BC54-82F7AA125EC3}" sibTransId="{790EBA4E-9E0C-EA40-A78A-B7CF2A6C4D45}"/>
    <dgm:cxn modelId="{BE8070BE-6A61-E748-BA0A-7086A3775EB5}" srcId="{30168E39-1F78-7340-8CC3-6D846F59338C}" destId="{020D6E36-8E82-2042-9536-A4CB830A8A48}" srcOrd="0" destOrd="0" parTransId="{55534F01-7C9E-D44E-A0D7-C04E1E147108}" sibTransId="{2FE4DB3A-316D-E744-BDC2-EB966C344022}"/>
    <dgm:cxn modelId="{AAF3A5EE-D08C-FE47-BC51-78987CF37336}" srcId="{30168E39-1F78-7340-8CC3-6D846F59338C}" destId="{B1A54E9E-4649-544E-A08F-EAEAA6C45CAD}" srcOrd="2" destOrd="0" parTransId="{AB653D10-139C-6445-B8AA-9E707E3FA821}" sibTransId="{C4BE2ED9-92AB-A84D-B3A4-44987FB97301}"/>
    <dgm:cxn modelId="{AE57DBEF-048D-934A-9F91-2A163D8654A9}" type="presParOf" srcId="{9E47F079-E74C-414E-9D9E-140FBBE9C9FB}" destId="{11502AD0-57CC-4246-B794-8A19526DC584}" srcOrd="0" destOrd="0" presId="urn:microsoft.com/office/officeart/2005/8/layout/cycle3"/>
    <dgm:cxn modelId="{EE312D9D-B077-8447-B949-1271E92FB34C}" type="presParOf" srcId="{11502AD0-57CC-4246-B794-8A19526DC584}" destId="{978EE34F-0000-DD46-B8D3-42E795368C98}" srcOrd="0" destOrd="0" presId="urn:microsoft.com/office/officeart/2005/8/layout/cycle3"/>
    <dgm:cxn modelId="{01F403A3-E039-5448-A915-ABD3F352F3FC}" type="presParOf" srcId="{11502AD0-57CC-4246-B794-8A19526DC584}" destId="{F245138B-F14E-5648-B7C9-EF376FE87D45}" srcOrd="1" destOrd="0" presId="urn:microsoft.com/office/officeart/2005/8/layout/cycle3"/>
    <dgm:cxn modelId="{61A30355-6681-4445-BA68-D38CD0C2BDBD}" type="presParOf" srcId="{11502AD0-57CC-4246-B794-8A19526DC584}" destId="{E7BFD104-2670-2742-A074-9B58DE4F5282}" srcOrd="2" destOrd="0" presId="urn:microsoft.com/office/officeart/2005/8/layout/cycle3"/>
    <dgm:cxn modelId="{E640C990-E445-2C41-A285-B510AECE2FF7}" type="presParOf" srcId="{11502AD0-57CC-4246-B794-8A19526DC584}" destId="{3601762D-9A3B-7948-90EE-9BE8111DA410}" srcOrd="3" destOrd="0" presId="urn:microsoft.com/office/officeart/2005/8/layout/cycle3"/>
    <dgm:cxn modelId="{93B10C8E-990C-2B46-81A7-C43C01BB3D20}" type="presParOf" srcId="{11502AD0-57CC-4246-B794-8A19526DC584}" destId="{97217FCF-C3AE-AA48-BA52-00FB45D890F9}" srcOrd="4" destOrd="0" presId="urn:microsoft.com/office/officeart/2005/8/layout/cycle3"/>
    <dgm:cxn modelId="{06478A31-9B56-A348-9AB6-0AB761A0AFFE}" type="presParOf" srcId="{11502AD0-57CC-4246-B794-8A19526DC584}" destId="{3AC5EE9E-5668-A642-A1E6-88013EBF361D}"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67404F-1B1C-1D4E-B814-F5B2AF76B22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CDB25A6C-F9CD-AF49-B3C2-AEC50F67E18B}">
      <dgm:prSet phldrT="[Text]"/>
      <dgm:spPr/>
      <dgm:t>
        <a:bodyPr/>
        <a:lstStyle/>
        <a:p>
          <a:r>
            <a:rPr lang="en-US" dirty="0"/>
            <a:t>External Symbolic Knowledge</a:t>
          </a:r>
        </a:p>
      </dgm:t>
    </dgm:pt>
    <dgm:pt modelId="{54A53C10-CBE4-A14F-B5D4-C9FA97EB05C0}" type="parTrans" cxnId="{7AE1CAC1-4F67-3744-85B8-8A29BCE63372}">
      <dgm:prSet/>
      <dgm:spPr/>
      <dgm:t>
        <a:bodyPr/>
        <a:lstStyle/>
        <a:p>
          <a:endParaRPr lang="en-US"/>
        </a:p>
      </dgm:t>
    </dgm:pt>
    <dgm:pt modelId="{E28AC4EC-68F7-DC40-9FCE-CBF94902549B}" type="sibTrans" cxnId="{7AE1CAC1-4F67-3744-85B8-8A29BCE63372}">
      <dgm:prSet/>
      <dgm:spPr/>
      <dgm:t>
        <a:bodyPr/>
        <a:lstStyle/>
        <a:p>
          <a:endParaRPr lang="en-US"/>
        </a:p>
      </dgm:t>
    </dgm:pt>
    <dgm:pt modelId="{C43E4787-BD68-F743-B726-C2388440422C}">
      <dgm:prSet phldrT="[Text]" custT="1"/>
      <dgm:spPr/>
      <dgm:t>
        <a:bodyPr/>
        <a:lstStyle/>
        <a:p>
          <a:r>
            <a:rPr lang="en-US" sz="1000" dirty="0"/>
            <a:t>Background Knowledge</a:t>
          </a:r>
        </a:p>
      </dgm:t>
    </dgm:pt>
    <dgm:pt modelId="{5C1134DB-9771-7A47-BEE9-AD19F30D3FD3}" type="parTrans" cxnId="{287F8CFB-35DA-7244-A237-FFE8A09A2B80}">
      <dgm:prSet/>
      <dgm:spPr/>
      <dgm:t>
        <a:bodyPr/>
        <a:lstStyle/>
        <a:p>
          <a:endParaRPr lang="en-US"/>
        </a:p>
      </dgm:t>
    </dgm:pt>
    <dgm:pt modelId="{41E56C06-4F34-D04F-B8B3-429BA208DB79}" type="sibTrans" cxnId="{287F8CFB-35DA-7244-A237-FFE8A09A2B80}">
      <dgm:prSet/>
      <dgm:spPr/>
      <dgm:t>
        <a:bodyPr/>
        <a:lstStyle/>
        <a:p>
          <a:endParaRPr lang="en-US"/>
        </a:p>
      </dgm:t>
    </dgm:pt>
    <dgm:pt modelId="{B1E9B083-78B7-9944-8503-838DC59832C8}">
      <dgm:prSet phldrT="[Text]" custT="1"/>
      <dgm:spPr/>
      <dgm:t>
        <a:bodyPr/>
        <a:lstStyle/>
        <a:p>
          <a:r>
            <a:rPr lang="en-US" sz="1000" dirty="0"/>
            <a:t>Domain-Specific Knowledge</a:t>
          </a:r>
        </a:p>
      </dgm:t>
    </dgm:pt>
    <dgm:pt modelId="{1B42DCE9-D626-3543-83B2-188DA2A84444}" type="parTrans" cxnId="{966C59A5-0AAF-F04C-99C2-51A5E543BF2F}">
      <dgm:prSet/>
      <dgm:spPr/>
      <dgm:t>
        <a:bodyPr/>
        <a:lstStyle/>
        <a:p>
          <a:endParaRPr lang="en-US"/>
        </a:p>
      </dgm:t>
    </dgm:pt>
    <dgm:pt modelId="{A5E15845-8241-D340-9EB8-3E91E977590F}" type="sibTrans" cxnId="{966C59A5-0AAF-F04C-99C2-51A5E543BF2F}">
      <dgm:prSet/>
      <dgm:spPr/>
      <dgm:t>
        <a:bodyPr/>
        <a:lstStyle/>
        <a:p>
          <a:endParaRPr lang="en-US"/>
        </a:p>
      </dgm:t>
    </dgm:pt>
    <dgm:pt modelId="{57D4F2C3-C872-A540-9600-DEE32E6DB6E5}">
      <dgm:prSet phldrT="[Text]" custT="1"/>
      <dgm:spPr/>
      <dgm:t>
        <a:bodyPr/>
        <a:lstStyle/>
        <a:p>
          <a:r>
            <a:rPr lang="en-US" sz="1000" dirty="0"/>
            <a:t>World Knowledge</a:t>
          </a:r>
        </a:p>
      </dgm:t>
    </dgm:pt>
    <dgm:pt modelId="{D958BA00-4045-9F49-A96E-8584BFB86191}" type="parTrans" cxnId="{899F6CCA-918C-CC47-AAB1-82324978B21A}">
      <dgm:prSet/>
      <dgm:spPr/>
      <dgm:t>
        <a:bodyPr/>
        <a:lstStyle/>
        <a:p>
          <a:endParaRPr lang="en-US"/>
        </a:p>
      </dgm:t>
    </dgm:pt>
    <dgm:pt modelId="{9C63C077-E188-4748-B644-7C316713E8EE}" type="sibTrans" cxnId="{899F6CCA-918C-CC47-AAB1-82324978B21A}">
      <dgm:prSet/>
      <dgm:spPr/>
      <dgm:t>
        <a:bodyPr/>
        <a:lstStyle/>
        <a:p>
          <a:endParaRPr lang="en-US"/>
        </a:p>
      </dgm:t>
    </dgm:pt>
    <dgm:pt modelId="{F605D35D-81EA-D24B-AAC4-AFF3FE88B184}">
      <dgm:prSet phldrT="[Text]" custT="1"/>
      <dgm:spPr/>
      <dgm:t>
        <a:bodyPr/>
        <a:lstStyle/>
        <a:p>
          <a:r>
            <a:rPr lang="en-US" sz="1000" dirty="0"/>
            <a:t>Structured Knowledge</a:t>
          </a:r>
        </a:p>
      </dgm:t>
    </dgm:pt>
    <dgm:pt modelId="{9993A794-C2B6-D24C-B73A-76258ACD769B}" type="parTrans" cxnId="{4506886F-FD5B-2546-B24E-3625DBAB71FC}">
      <dgm:prSet/>
      <dgm:spPr/>
      <dgm:t>
        <a:bodyPr/>
        <a:lstStyle/>
        <a:p>
          <a:endParaRPr lang="en-US"/>
        </a:p>
      </dgm:t>
    </dgm:pt>
    <dgm:pt modelId="{586D664F-481B-3543-88F5-1C37B90B2066}" type="sibTrans" cxnId="{4506886F-FD5B-2546-B24E-3625DBAB71FC}">
      <dgm:prSet/>
      <dgm:spPr/>
      <dgm:t>
        <a:bodyPr/>
        <a:lstStyle/>
        <a:p>
          <a:endParaRPr lang="en-US"/>
        </a:p>
      </dgm:t>
    </dgm:pt>
    <dgm:pt modelId="{CE00B7EF-5A27-A740-B347-7E3953E4EBAC}">
      <dgm:prSet phldrT="[Text]" custT="1"/>
      <dgm:spPr/>
      <dgm:t>
        <a:bodyPr/>
        <a:lstStyle/>
        <a:p>
          <a:r>
            <a:rPr lang="en-US" sz="1000" dirty="0"/>
            <a:t>Task-Specific Knowledge</a:t>
          </a:r>
        </a:p>
      </dgm:t>
    </dgm:pt>
    <dgm:pt modelId="{EBBBE2C2-F8E5-664F-95F4-AFCB714AF8A2}" type="parTrans" cxnId="{EBCBA15B-9AF8-DA48-B4FC-8CBB22C04708}">
      <dgm:prSet/>
      <dgm:spPr/>
    </dgm:pt>
    <dgm:pt modelId="{80B1BD63-B532-BD45-815B-DA5FF4472EF9}" type="sibTrans" cxnId="{EBCBA15B-9AF8-DA48-B4FC-8CBB22C04708}">
      <dgm:prSet/>
      <dgm:spPr/>
    </dgm:pt>
    <dgm:pt modelId="{59C90019-2859-9349-BB87-3798454608DB}" type="pres">
      <dgm:prSet presAssocID="{4167404F-1B1C-1D4E-B814-F5B2AF76B224}" presName="Name0" presStyleCnt="0">
        <dgm:presLayoutVars>
          <dgm:dir/>
          <dgm:animLvl val="lvl"/>
          <dgm:resizeHandles/>
        </dgm:presLayoutVars>
      </dgm:prSet>
      <dgm:spPr/>
    </dgm:pt>
    <dgm:pt modelId="{82D17B86-EBCD-1B41-8196-B33E3B26A968}" type="pres">
      <dgm:prSet presAssocID="{CDB25A6C-F9CD-AF49-B3C2-AEC50F67E18B}" presName="linNode" presStyleCnt="0"/>
      <dgm:spPr/>
    </dgm:pt>
    <dgm:pt modelId="{B7159981-1223-EA4C-93D6-59C7E24C5239}" type="pres">
      <dgm:prSet presAssocID="{CDB25A6C-F9CD-AF49-B3C2-AEC50F67E18B}" presName="parentShp" presStyleLbl="node1" presStyleIdx="0" presStyleCnt="1" custLinFactNeighborY="3324">
        <dgm:presLayoutVars>
          <dgm:bulletEnabled val="1"/>
        </dgm:presLayoutVars>
      </dgm:prSet>
      <dgm:spPr/>
    </dgm:pt>
    <dgm:pt modelId="{433B4EB7-6384-0B45-85DD-B0F976A71780}" type="pres">
      <dgm:prSet presAssocID="{CDB25A6C-F9CD-AF49-B3C2-AEC50F67E18B}" presName="childShp" presStyleLbl="bgAccFollowNode1" presStyleIdx="0" presStyleCnt="1">
        <dgm:presLayoutVars>
          <dgm:bulletEnabled val="1"/>
        </dgm:presLayoutVars>
      </dgm:prSet>
      <dgm:spPr/>
    </dgm:pt>
  </dgm:ptLst>
  <dgm:cxnLst>
    <dgm:cxn modelId="{D2647C47-4FE4-6F4B-AF49-DBD456EA16C9}" type="presOf" srcId="{CE00B7EF-5A27-A740-B347-7E3953E4EBAC}" destId="{433B4EB7-6384-0B45-85DD-B0F976A71780}" srcOrd="0" destOrd="4" presId="urn:microsoft.com/office/officeart/2005/8/layout/vList6"/>
    <dgm:cxn modelId="{EBCBA15B-9AF8-DA48-B4FC-8CBB22C04708}" srcId="{CDB25A6C-F9CD-AF49-B3C2-AEC50F67E18B}" destId="{CE00B7EF-5A27-A740-B347-7E3953E4EBAC}" srcOrd="4" destOrd="0" parTransId="{EBBBE2C2-F8E5-664F-95F4-AFCB714AF8A2}" sibTransId="{80B1BD63-B532-BD45-815B-DA5FF4472EF9}"/>
    <dgm:cxn modelId="{4506886F-FD5B-2546-B24E-3625DBAB71FC}" srcId="{CDB25A6C-F9CD-AF49-B3C2-AEC50F67E18B}" destId="{F605D35D-81EA-D24B-AAC4-AFF3FE88B184}" srcOrd="0" destOrd="0" parTransId="{9993A794-C2B6-D24C-B73A-76258ACD769B}" sibTransId="{586D664F-481B-3543-88F5-1C37B90B2066}"/>
    <dgm:cxn modelId="{966C59A5-0AAF-F04C-99C2-51A5E543BF2F}" srcId="{CDB25A6C-F9CD-AF49-B3C2-AEC50F67E18B}" destId="{B1E9B083-78B7-9944-8503-838DC59832C8}" srcOrd="2" destOrd="0" parTransId="{1B42DCE9-D626-3543-83B2-188DA2A84444}" sibTransId="{A5E15845-8241-D340-9EB8-3E91E977590F}"/>
    <dgm:cxn modelId="{DBD0C0A9-75A4-FA46-A641-0138A9BC77A4}" type="presOf" srcId="{57D4F2C3-C872-A540-9600-DEE32E6DB6E5}" destId="{433B4EB7-6384-0B45-85DD-B0F976A71780}" srcOrd="0" destOrd="3" presId="urn:microsoft.com/office/officeart/2005/8/layout/vList6"/>
    <dgm:cxn modelId="{696FA9AB-D95F-B645-97AC-D8DC1406CF62}" type="presOf" srcId="{C43E4787-BD68-F743-B726-C2388440422C}" destId="{433B4EB7-6384-0B45-85DD-B0F976A71780}" srcOrd="0" destOrd="1" presId="urn:microsoft.com/office/officeart/2005/8/layout/vList6"/>
    <dgm:cxn modelId="{019DAEB0-DC01-D241-80A1-3362A09E6F51}" type="presOf" srcId="{F605D35D-81EA-D24B-AAC4-AFF3FE88B184}" destId="{433B4EB7-6384-0B45-85DD-B0F976A71780}" srcOrd="0" destOrd="0" presId="urn:microsoft.com/office/officeart/2005/8/layout/vList6"/>
    <dgm:cxn modelId="{7AE1CAC1-4F67-3744-85B8-8A29BCE63372}" srcId="{4167404F-1B1C-1D4E-B814-F5B2AF76B224}" destId="{CDB25A6C-F9CD-AF49-B3C2-AEC50F67E18B}" srcOrd="0" destOrd="0" parTransId="{54A53C10-CBE4-A14F-B5D4-C9FA97EB05C0}" sibTransId="{E28AC4EC-68F7-DC40-9FCE-CBF94902549B}"/>
    <dgm:cxn modelId="{899F6CCA-918C-CC47-AAB1-82324978B21A}" srcId="{CDB25A6C-F9CD-AF49-B3C2-AEC50F67E18B}" destId="{57D4F2C3-C872-A540-9600-DEE32E6DB6E5}" srcOrd="3" destOrd="0" parTransId="{D958BA00-4045-9F49-A96E-8584BFB86191}" sibTransId="{9C63C077-E188-4748-B644-7C316713E8EE}"/>
    <dgm:cxn modelId="{8F5679D7-92E8-8B43-AE99-F0AD08771C7E}" type="presOf" srcId="{CDB25A6C-F9CD-AF49-B3C2-AEC50F67E18B}" destId="{B7159981-1223-EA4C-93D6-59C7E24C5239}" srcOrd="0" destOrd="0" presId="urn:microsoft.com/office/officeart/2005/8/layout/vList6"/>
    <dgm:cxn modelId="{060C5FDA-C0B4-AE43-AA13-EA8D4EEB9C8B}" type="presOf" srcId="{B1E9B083-78B7-9944-8503-838DC59832C8}" destId="{433B4EB7-6384-0B45-85DD-B0F976A71780}" srcOrd="0" destOrd="2" presId="urn:microsoft.com/office/officeart/2005/8/layout/vList6"/>
    <dgm:cxn modelId="{641D00F7-B258-9642-BE64-A0805D5783A8}" type="presOf" srcId="{4167404F-1B1C-1D4E-B814-F5B2AF76B224}" destId="{59C90019-2859-9349-BB87-3798454608DB}" srcOrd="0" destOrd="0" presId="urn:microsoft.com/office/officeart/2005/8/layout/vList6"/>
    <dgm:cxn modelId="{287F8CFB-35DA-7244-A237-FFE8A09A2B80}" srcId="{CDB25A6C-F9CD-AF49-B3C2-AEC50F67E18B}" destId="{C43E4787-BD68-F743-B726-C2388440422C}" srcOrd="1" destOrd="0" parTransId="{5C1134DB-9771-7A47-BEE9-AD19F30D3FD3}" sibTransId="{41E56C06-4F34-D04F-B8B3-429BA208DB79}"/>
    <dgm:cxn modelId="{A9D1F2F0-4648-734D-A55A-45869FD84154}" type="presParOf" srcId="{59C90019-2859-9349-BB87-3798454608DB}" destId="{82D17B86-EBCD-1B41-8196-B33E3B26A968}" srcOrd="0" destOrd="0" presId="urn:microsoft.com/office/officeart/2005/8/layout/vList6"/>
    <dgm:cxn modelId="{EC1A16E7-514D-6647-BE6A-4C1BA7975F74}" type="presParOf" srcId="{82D17B86-EBCD-1B41-8196-B33E3B26A968}" destId="{B7159981-1223-EA4C-93D6-59C7E24C5239}" srcOrd="0" destOrd="0" presId="urn:microsoft.com/office/officeart/2005/8/layout/vList6"/>
    <dgm:cxn modelId="{BA5C495E-C84E-3B41-AE13-3C3CD692AC16}" type="presParOf" srcId="{82D17B86-EBCD-1B41-8196-B33E3B26A968}" destId="{433B4EB7-6384-0B45-85DD-B0F976A71780}"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3CFC25-5D46-6F45-AA51-FEE6D18EC712}" type="doc">
      <dgm:prSet loTypeId="urn:microsoft.com/office/officeart/2005/8/layout/process2" loCatId="" qsTypeId="urn:microsoft.com/office/officeart/2005/8/quickstyle/simple4" qsCatId="simple" csTypeId="urn:microsoft.com/office/officeart/2005/8/colors/accent1_2" csCatId="accent1" phldr="1"/>
      <dgm:spPr/>
    </dgm:pt>
    <dgm:pt modelId="{4D166D9C-9DE5-9447-80DB-9330AC8D4766}">
      <dgm:prSet phldrT="[Text]"/>
      <dgm:spPr/>
      <dgm:t>
        <a:bodyPr/>
        <a:lstStyle/>
        <a:p>
          <a:r>
            <a:rPr lang="en-US" dirty="0"/>
            <a:t>Knowledge Extraction</a:t>
          </a:r>
        </a:p>
      </dgm:t>
    </dgm:pt>
    <dgm:pt modelId="{82DC5DE8-7359-6941-AFAD-4D77E26E7E52}" type="parTrans" cxnId="{79248CC7-4198-174F-B409-A75B771B015E}">
      <dgm:prSet/>
      <dgm:spPr/>
      <dgm:t>
        <a:bodyPr/>
        <a:lstStyle/>
        <a:p>
          <a:endParaRPr lang="en-US"/>
        </a:p>
      </dgm:t>
    </dgm:pt>
    <dgm:pt modelId="{2C44B7B7-AFB1-5E4B-AB93-60CE1470D43C}" type="sibTrans" cxnId="{79248CC7-4198-174F-B409-A75B771B015E}">
      <dgm:prSet/>
      <dgm:spPr/>
      <dgm:t>
        <a:bodyPr/>
        <a:lstStyle/>
        <a:p>
          <a:endParaRPr lang="en-US"/>
        </a:p>
      </dgm:t>
    </dgm:pt>
    <dgm:pt modelId="{BE5AD7F1-B21C-184A-B3CE-E553AE670B1B}" type="pres">
      <dgm:prSet presAssocID="{153CFC25-5D46-6F45-AA51-FEE6D18EC712}" presName="linearFlow" presStyleCnt="0">
        <dgm:presLayoutVars>
          <dgm:resizeHandles val="exact"/>
        </dgm:presLayoutVars>
      </dgm:prSet>
      <dgm:spPr/>
    </dgm:pt>
    <dgm:pt modelId="{50F1AFF4-C9D0-3C48-BD6C-38A766D44A1C}" type="pres">
      <dgm:prSet presAssocID="{4D166D9C-9DE5-9447-80DB-9330AC8D4766}" presName="node" presStyleLbl="node1" presStyleIdx="0" presStyleCnt="1" custLinFactNeighborX="-380" custLinFactNeighborY="-24296">
        <dgm:presLayoutVars>
          <dgm:bulletEnabled val="1"/>
        </dgm:presLayoutVars>
      </dgm:prSet>
      <dgm:spPr/>
    </dgm:pt>
  </dgm:ptLst>
  <dgm:cxnLst>
    <dgm:cxn modelId="{6A930924-EC8B-004E-9871-66BDB13CAA21}" type="presOf" srcId="{4D166D9C-9DE5-9447-80DB-9330AC8D4766}" destId="{50F1AFF4-C9D0-3C48-BD6C-38A766D44A1C}" srcOrd="0" destOrd="0" presId="urn:microsoft.com/office/officeart/2005/8/layout/process2"/>
    <dgm:cxn modelId="{8B243A3A-6F0B-854F-BF2E-FA4EA2D713C8}" type="presOf" srcId="{153CFC25-5D46-6F45-AA51-FEE6D18EC712}" destId="{BE5AD7F1-B21C-184A-B3CE-E553AE670B1B}" srcOrd="0" destOrd="0" presId="urn:microsoft.com/office/officeart/2005/8/layout/process2"/>
    <dgm:cxn modelId="{79248CC7-4198-174F-B409-A75B771B015E}" srcId="{153CFC25-5D46-6F45-AA51-FEE6D18EC712}" destId="{4D166D9C-9DE5-9447-80DB-9330AC8D4766}" srcOrd="0" destOrd="0" parTransId="{82DC5DE8-7359-6941-AFAD-4D77E26E7E52}" sibTransId="{2C44B7B7-AFB1-5E4B-AB93-60CE1470D43C}"/>
    <dgm:cxn modelId="{70B1C7E6-021B-CE47-8F9A-503F578EF926}" type="presParOf" srcId="{BE5AD7F1-B21C-184A-B3CE-E553AE670B1B}" destId="{50F1AFF4-C9D0-3C48-BD6C-38A766D44A1C}" srcOrd="0"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5138B-F14E-5648-B7C9-EF376FE87D45}">
      <dsp:nvSpPr>
        <dsp:cNvPr id="0" name=""/>
        <dsp:cNvSpPr/>
      </dsp:nvSpPr>
      <dsp:spPr>
        <a:xfrm>
          <a:off x="1020730" y="-22083"/>
          <a:ext cx="4054539" cy="4054539"/>
        </a:xfrm>
        <a:prstGeom prst="circularArrow">
          <a:avLst>
            <a:gd name="adj1" fmla="val 5544"/>
            <a:gd name="adj2" fmla="val 330680"/>
            <a:gd name="adj3" fmla="val 13815233"/>
            <a:gd name="adj4" fmla="val 17362087"/>
            <a:gd name="adj5" fmla="val 5757"/>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78EE34F-0000-DD46-B8D3-42E795368C98}">
      <dsp:nvSpPr>
        <dsp:cNvPr id="0" name=""/>
        <dsp:cNvSpPr/>
      </dsp:nvSpPr>
      <dsp:spPr>
        <a:xfrm>
          <a:off x="2114847" y="1515"/>
          <a:ext cx="1866304" cy="93315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Large Neural Models</a:t>
          </a:r>
        </a:p>
      </dsp:txBody>
      <dsp:txXfrm>
        <a:off x="2160400" y="47068"/>
        <a:ext cx="1775198" cy="842046"/>
      </dsp:txXfrm>
    </dsp:sp>
    <dsp:sp modelId="{E7BFD104-2670-2742-A074-9B58DE4F5282}">
      <dsp:nvSpPr>
        <dsp:cNvPr id="0" name=""/>
        <dsp:cNvSpPr/>
      </dsp:nvSpPr>
      <dsp:spPr>
        <a:xfrm>
          <a:off x="3759238" y="1196235"/>
          <a:ext cx="1866304" cy="93315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Elicit Explicit Symbolic Knowledge </a:t>
          </a:r>
        </a:p>
      </dsp:txBody>
      <dsp:txXfrm>
        <a:off x="3804791" y="1241788"/>
        <a:ext cx="1775198" cy="842046"/>
      </dsp:txXfrm>
    </dsp:sp>
    <dsp:sp modelId="{3601762D-9A3B-7948-90EE-9BE8111DA410}">
      <dsp:nvSpPr>
        <dsp:cNvPr id="0" name=""/>
        <dsp:cNvSpPr/>
      </dsp:nvSpPr>
      <dsp:spPr>
        <a:xfrm>
          <a:off x="3131137" y="3129332"/>
          <a:ext cx="1866304" cy="93315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Knowledge Localization and  Generalization</a:t>
          </a:r>
        </a:p>
      </dsp:txBody>
      <dsp:txXfrm>
        <a:off x="3176690" y="3174885"/>
        <a:ext cx="1775198" cy="842046"/>
      </dsp:txXfrm>
    </dsp:sp>
    <dsp:sp modelId="{97217FCF-C3AE-AA48-BA52-00FB45D890F9}">
      <dsp:nvSpPr>
        <dsp:cNvPr id="0" name=""/>
        <dsp:cNvSpPr/>
      </dsp:nvSpPr>
      <dsp:spPr>
        <a:xfrm>
          <a:off x="1098558" y="3129332"/>
          <a:ext cx="1866304" cy="93315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Knowledge Augmentation and Distillation</a:t>
          </a:r>
        </a:p>
      </dsp:txBody>
      <dsp:txXfrm>
        <a:off x="1144111" y="3174885"/>
        <a:ext cx="1775198" cy="842046"/>
      </dsp:txXfrm>
    </dsp:sp>
    <dsp:sp modelId="{3AC5EE9E-5668-A642-A1E6-88013EBF361D}">
      <dsp:nvSpPr>
        <dsp:cNvPr id="0" name=""/>
        <dsp:cNvSpPr/>
      </dsp:nvSpPr>
      <dsp:spPr>
        <a:xfrm>
          <a:off x="470456" y="1196235"/>
          <a:ext cx="1866304" cy="93315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Knowledge Patching and Fusion</a:t>
          </a:r>
        </a:p>
      </dsp:txBody>
      <dsp:txXfrm>
        <a:off x="516009" y="1241788"/>
        <a:ext cx="1775198" cy="842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B4EB7-6384-0B45-85DD-B0F976A71780}">
      <dsp:nvSpPr>
        <dsp:cNvPr id="0" name=""/>
        <dsp:cNvSpPr/>
      </dsp:nvSpPr>
      <dsp:spPr>
        <a:xfrm>
          <a:off x="1333948" y="556"/>
          <a:ext cx="2000922" cy="113919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000" kern="1200" dirty="0"/>
            <a:t>Structured Knowledge</a:t>
          </a:r>
        </a:p>
        <a:p>
          <a:pPr marL="57150" lvl="1" indent="-57150" algn="l" defTabSz="444500">
            <a:lnSpc>
              <a:spcPct val="90000"/>
            </a:lnSpc>
            <a:spcBef>
              <a:spcPct val="0"/>
            </a:spcBef>
            <a:spcAft>
              <a:spcPct val="15000"/>
            </a:spcAft>
            <a:buChar char="•"/>
          </a:pPr>
          <a:r>
            <a:rPr lang="en-US" sz="1000" kern="1200" dirty="0"/>
            <a:t>Background Knowledge</a:t>
          </a:r>
        </a:p>
        <a:p>
          <a:pPr marL="57150" lvl="1" indent="-57150" algn="l" defTabSz="444500">
            <a:lnSpc>
              <a:spcPct val="90000"/>
            </a:lnSpc>
            <a:spcBef>
              <a:spcPct val="0"/>
            </a:spcBef>
            <a:spcAft>
              <a:spcPct val="15000"/>
            </a:spcAft>
            <a:buChar char="•"/>
          </a:pPr>
          <a:r>
            <a:rPr lang="en-US" sz="1000" kern="1200" dirty="0"/>
            <a:t>Domain-Specific Knowledge</a:t>
          </a:r>
        </a:p>
        <a:p>
          <a:pPr marL="57150" lvl="1" indent="-57150" algn="l" defTabSz="444500">
            <a:lnSpc>
              <a:spcPct val="90000"/>
            </a:lnSpc>
            <a:spcBef>
              <a:spcPct val="0"/>
            </a:spcBef>
            <a:spcAft>
              <a:spcPct val="15000"/>
            </a:spcAft>
            <a:buChar char="•"/>
          </a:pPr>
          <a:r>
            <a:rPr lang="en-US" sz="1000" kern="1200" dirty="0"/>
            <a:t>World Knowledge</a:t>
          </a:r>
        </a:p>
        <a:p>
          <a:pPr marL="57150" lvl="1" indent="-57150" algn="l" defTabSz="444500">
            <a:lnSpc>
              <a:spcPct val="90000"/>
            </a:lnSpc>
            <a:spcBef>
              <a:spcPct val="0"/>
            </a:spcBef>
            <a:spcAft>
              <a:spcPct val="15000"/>
            </a:spcAft>
            <a:buChar char="•"/>
          </a:pPr>
          <a:r>
            <a:rPr lang="en-US" sz="1000" kern="1200" dirty="0"/>
            <a:t>Task-Specific Knowledge</a:t>
          </a:r>
        </a:p>
      </dsp:txBody>
      <dsp:txXfrm>
        <a:off x="1333948" y="142956"/>
        <a:ext cx="1573723" cy="854398"/>
      </dsp:txXfrm>
    </dsp:sp>
    <dsp:sp modelId="{B7159981-1223-EA4C-93D6-59C7E24C5239}">
      <dsp:nvSpPr>
        <dsp:cNvPr id="0" name=""/>
        <dsp:cNvSpPr/>
      </dsp:nvSpPr>
      <dsp:spPr>
        <a:xfrm>
          <a:off x="0" y="1113"/>
          <a:ext cx="1333948" cy="113919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External Symbolic Knowledge</a:t>
          </a:r>
        </a:p>
      </dsp:txBody>
      <dsp:txXfrm>
        <a:off x="55611" y="56724"/>
        <a:ext cx="1222726" cy="1027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1AFF4-C9D0-3C48-BD6C-38A766D44A1C}">
      <dsp:nvSpPr>
        <dsp:cNvPr id="0" name=""/>
        <dsp:cNvSpPr/>
      </dsp:nvSpPr>
      <dsp:spPr>
        <a:xfrm>
          <a:off x="60628" y="0"/>
          <a:ext cx="1256926" cy="62650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Knowledge Extraction</a:t>
          </a:r>
        </a:p>
      </dsp:txBody>
      <dsp:txXfrm>
        <a:off x="78978" y="18350"/>
        <a:ext cx="1220226" cy="58980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0564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9" name="Google Shape;289;p1: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0" indent="0">
              <a:buNone/>
            </a:pPr>
            <a:endParaRPr sz="1200">
              <a:solidFill>
                <a:schemeClr val="dk1"/>
              </a:solidFill>
              <a:latin typeface="Times New Roman"/>
              <a:ea typeface="Times New Roman"/>
              <a:cs typeface="Times New Roman"/>
              <a:sym typeface="Times New Roman"/>
            </a:endParaRPr>
          </a:p>
        </p:txBody>
      </p:sp>
      <p:sp>
        <p:nvSpPr>
          <p:cNvPr id="290" name="Google Shape;290;p1: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1</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34</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26e5b1ae24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26e5b1ae24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87350" indent="-285750">
              <a:lnSpc>
                <a:spcPct val="115000"/>
              </a:lnSpc>
              <a:buClr>
                <a:srgbClr val="000000"/>
              </a:buClr>
              <a:buSzPts val="2000"/>
              <a:buFont typeface="Arial" charset="0"/>
              <a:buChar char="•"/>
            </a:pPr>
            <a:r>
              <a:rPr lang="en-US" sz="1100" dirty="0">
                <a:solidFill>
                  <a:srgbClr val="000000"/>
                </a:solidFill>
              </a:rPr>
              <a:t>XXX check ideas in the knowledge section in position paper</a:t>
            </a:r>
          </a:p>
          <a:p>
            <a:pPr marL="387350" indent="-285750">
              <a:lnSpc>
                <a:spcPct val="115000"/>
              </a:lnSpc>
              <a:buClr>
                <a:srgbClr val="000000"/>
              </a:buClr>
              <a:buSzPts val="2000"/>
              <a:buFont typeface="Arial" charset="0"/>
              <a:buChar char="•"/>
            </a:pPr>
            <a:r>
              <a:rPr lang="en-US" sz="1100" dirty="0">
                <a:solidFill>
                  <a:srgbClr val="000000"/>
                </a:solidFill>
              </a:rPr>
              <a:t>XXX</a:t>
            </a:r>
          </a:p>
          <a:p>
            <a:pPr marL="387350" indent="-285750">
              <a:lnSpc>
                <a:spcPct val="115000"/>
              </a:lnSpc>
              <a:buClr>
                <a:srgbClr val="000000"/>
              </a:buClr>
              <a:buSzPts val="2000"/>
              <a:buFont typeface="Arial" charset="0"/>
              <a:buChar char="•"/>
            </a:pPr>
            <a:r>
              <a:rPr lang="en-US" dirty="0" err="1">
                <a:solidFill>
                  <a:srgbClr val="000000"/>
                </a:solidFill>
              </a:rPr>
              <a:t>Zi</a:t>
            </a:r>
            <a:r>
              <a:rPr lang="en-US" dirty="0">
                <a:solidFill>
                  <a:srgbClr val="000000"/>
                </a:solidFill>
              </a:rPr>
              <a:t> </a:t>
            </a:r>
            <a:r>
              <a:rPr lang="en-US" dirty="0" err="1">
                <a:solidFill>
                  <a:srgbClr val="000000"/>
                </a:solidFill>
              </a:rPr>
              <a:t>xue</a:t>
            </a:r>
            <a:r>
              <a:rPr lang="en-US" dirty="0">
                <a:solidFill>
                  <a:srgbClr val="000000"/>
                </a:solidFill>
              </a:rPr>
              <a:t> </a:t>
            </a:r>
            <a:r>
              <a:rPr lang="en-US" dirty="0" err="1">
                <a:solidFill>
                  <a:srgbClr val="000000"/>
                </a:solidFill>
              </a:rPr>
              <a:t>cheng</a:t>
            </a:r>
            <a:r>
              <a:rPr lang="en-US" dirty="0">
                <a:solidFill>
                  <a:srgbClr val="000000"/>
                </a:solidFill>
              </a:rPr>
              <a:t> </a:t>
            </a:r>
            <a:r>
              <a:rPr lang="en-US" dirty="0" err="1">
                <a:solidFill>
                  <a:srgbClr val="000000"/>
                </a:solidFill>
              </a:rPr>
              <a:t>cai</a:t>
            </a:r>
            <a:endParaRPr lang="en-US" dirty="0">
              <a:solidFill>
                <a:srgbClr val="000000"/>
              </a:solidFill>
            </a:endParaRPr>
          </a:p>
          <a:p>
            <a:pPr marL="387350" indent="-285750">
              <a:lnSpc>
                <a:spcPct val="115000"/>
              </a:lnSpc>
              <a:buClr>
                <a:srgbClr val="000000"/>
              </a:buClr>
              <a:buSzPts val="2000"/>
              <a:buFont typeface="Arial" charset="0"/>
              <a:buChar char="•"/>
            </a:pPr>
            <a:r>
              <a:rPr lang="en-US" sz="1100" dirty="0">
                <a:solidFill>
                  <a:srgbClr val="000000"/>
                </a:solidFill>
              </a:rPr>
              <a:t>Self updating</a:t>
            </a:r>
          </a:p>
          <a:p>
            <a:pPr marL="387350" indent="-285750">
              <a:lnSpc>
                <a:spcPct val="115000"/>
              </a:lnSpc>
              <a:buClr>
                <a:srgbClr val="000000"/>
              </a:buClr>
              <a:buSzPts val="2000"/>
              <a:buFont typeface="Arial" charset="0"/>
              <a:buChar char="•"/>
            </a:pPr>
            <a:r>
              <a:rPr lang="en-US" dirty="0">
                <a:solidFill>
                  <a:srgbClr val="000000"/>
                </a:solidFill>
              </a:rPr>
              <a:t>Self correction</a:t>
            </a:r>
          </a:p>
          <a:p>
            <a:pPr marL="387350" indent="-285750">
              <a:lnSpc>
                <a:spcPct val="115000"/>
              </a:lnSpc>
              <a:buClr>
                <a:srgbClr val="000000"/>
              </a:buClr>
              <a:buSzPts val="2000"/>
              <a:buFont typeface="Arial" charset="0"/>
              <a:buChar char="•"/>
            </a:pPr>
            <a:r>
              <a:rPr lang="en-US" sz="1100">
                <a:solidFill>
                  <a:srgbClr val="000000"/>
                </a:solidFill>
              </a:rPr>
              <a:t>Knowledge generalization</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890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36</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37</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38</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39</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40</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41</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42</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43</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5</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In predicting each next word, the model can see a representation of all the previous words</a:t>
            </a:r>
          </a:p>
        </p:txBody>
      </p:sp>
    </p:spTree>
    <p:extLst>
      <p:ext uri="{BB962C8B-B14F-4D97-AF65-F5344CB8AC3E}">
        <p14:creationId xmlns:p14="http://schemas.microsoft.com/office/powerpoint/2010/main" val="3980286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44</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45</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46</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47</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48</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49</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50</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51</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52</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53</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When </a:t>
            </a:r>
            <a:r>
              <a:rPr lang="en-US" sz="1800" i="1" dirty="0">
                <a:effectLst/>
                <a:latin typeface="NimbusRomNo9L"/>
              </a:rPr>
              <a:t>k </a:t>
            </a:r>
            <a:r>
              <a:rPr lang="en-US" sz="1800" dirty="0">
                <a:effectLst/>
                <a:latin typeface="CMR10"/>
              </a:rPr>
              <a:t>= </a:t>
            </a:r>
            <a:r>
              <a:rPr lang="en-US" sz="1800" dirty="0">
                <a:effectLst/>
                <a:latin typeface="NimbusRomNo9L"/>
              </a:rPr>
              <a:t>1, top-</a:t>
            </a:r>
            <a:r>
              <a:rPr lang="en-US" sz="1800" i="1" dirty="0">
                <a:effectLst/>
                <a:latin typeface="NimbusRomNo9L"/>
              </a:rPr>
              <a:t>k </a:t>
            </a:r>
            <a:r>
              <a:rPr lang="en-US" sz="1800" dirty="0">
                <a:effectLst/>
                <a:latin typeface="NimbusRomNo9L"/>
              </a:rPr>
              <a:t>sampling is identical to greedy decoding.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Setting </a:t>
            </a:r>
            <a:r>
              <a:rPr lang="en-US" sz="1800" i="1" dirty="0">
                <a:effectLst/>
                <a:latin typeface="NimbusRomNo9L"/>
              </a:rPr>
              <a:t>k </a:t>
            </a:r>
            <a:r>
              <a:rPr lang="en-US" sz="1800" dirty="0">
                <a:effectLst/>
                <a:latin typeface="NimbusRomNo9L"/>
              </a:rPr>
              <a:t>to a larger number than 1 leads us to sometimes select a word which is not necessarily the most probable, but is still probable enough, and whose choice results in generating more diverse but still high-enough-quality 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a:t>
            </a:fld>
            <a:endParaRPr lang="en-US"/>
          </a:p>
        </p:txBody>
      </p:sp>
    </p:spTree>
    <p:extLst>
      <p:ext uri="{BB962C8B-B14F-4D97-AF65-F5344CB8AC3E}">
        <p14:creationId xmlns:p14="http://schemas.microsoft.com/office/powerpoint/2010/main" val="4183077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54</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55</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56</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57</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58</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59</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74828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60</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3767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61</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9418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62</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30252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63</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9539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r>
              <a:rPr lang="en-US" sz="1800">
                <a:effectLst/>
                <a:latin typeface="NimbusRomNo9L"/>
              </a:rPr>
              <a:t>sometimes the top k words will be very likely and include most of the probability mass, but other times flatter and the top 10 words will only include a small part of the probability mass. </a:t>
            </a:r>
            <a:endParaRPr lang="en-US" sz="120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13</a:t>
            </a:fld>
            <a:endParaRPr lang="en-US"/>
          </a:p>
        </p:txBody>
      </p:sp>
    </p:spTree>
    <p:extLst>
      <p:ext uri="{BB962C8B-B14F-4D97-AF65-F5344CB8AC3E}">
        <p14:creationId xmlns:p14="http://schemas.microsoft.com/office/powerpoint/2010/main" val="691316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64</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52602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65</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66</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pPr marL="228596" indent="-228596">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Change low resource IL to a language which is not in wikipedia</a:t>
            </a:r>
            <a:endParaRPr sz="1200">
              <a:solidFill>
                <a:schemeClr val="dk1"/>
              </a:solidFill>
              <a:latin typeface="Times New Roman"/>
              <a:ea typeface="Times New Roman"/>
              <a:cs typeface="Times New Roman"/>
              <a:sym typeface="Times New Roman"/>
            </a:endParaRPr>
          </a:p>
          <a:p>
            <a:pPr marL="228596" indent="-228596">
              <a:spcBef>
                <a:spcPts val="356"/>
              </a:spcBef>
              <a:buClr>
                <a:schemeClr val="dk1"/>
              </a:buClr>
              <a:buSzPts val="1200"/>
              <a:buFont typeface="Times New Roman"/>
              <a:buAutoNum type="arabicPeriod"/>
            </a:pPr>
            <a:r>
              <a:rPr lang="en-US" sz="1200">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pPr algn="r"/>
            <a:fld id="{00000000-1234-1234-1234-123412341234}" type="slidenum">
              <a:rPr lang="en-US" sz="1200">
                <a:solidFill>
                  <a:schemeClr val="dk1"/>
                </a:solidFill>
                <a:latin typeface="Times New Roman"/>
                <a:ea typeface="Times New Roman"/>
                <a:cs typeface="Times New Roman"/>
                <a:sym typeface="Times New Roman"/>
              </a:rPr>
              <a:pPr algn="r"/>
              <a:t>67</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14</a:t>
            </a:fld>
            <a:endParaRPr lang="en-US"/>
          </a:p>
        </p:txBody>
      </p:sp>
    </p:spTree>
    <p:extLst>
      <p:ext uri="{BB962C8B-B14F-4D97-AF65-F5344CB8AC3E}">
        <p14:creationId xmlns:p14="http://schemas.microsoft.com/office/powerpoint/2010/main" val="158600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15</a:t>
            </a:fld>
            <a:endParaRPr lang="en-US"/>
          </a:p>
        </p:txBody>
      </p:sp>
    </p:spTree>
    <p:extLst>
      <p:ext uri="{BB962C8B-B14F-4D97-AF65-F5344CB8AC3E}">
        <p14:creationId xmlns:p14="http://schemas.microsoft.com/office/powerpoint/2010/main" val="392552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(dividing by a smaller fraction </a:t>
            </a:r>
            <a:r>
              <a:rPr lang="el-GR" sz="1200" dirty="0">
                <a:effectLst/>
                <a:latin typeface="Calibri" panose="020F0502020204030204" pitchFamily="34" charset="0"/>
                <a:cs typeface="Calibri" panose="020F0502020204030204" pitchFamily="34" charset="0"/>
              </a:rPr>
              <a:t>τ ≤ 1 </a:t>
            </a:r>
            <a:r>
              <a:rPr lang="en-US" sz="1200" dirty="0">
                <a:effectLst/>
                <a:latin typeface="Calibri" panose="020F0502020204030204" pitchFamily="34" charset="0"/>
                <a:cs typeface="Calibri" panose="020F0502020204030204" pitchFamily="34" charset="0"/>
              </a:rPr>
              <a:t>results in making each score larger).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16</a:t>
            </a:fld>
            <a:endParaRPr lang="en-US"/>
          </a:p>
        </p:txBody>
      </p:sp>
    </p:spTree>
    <p:extLst>
      <p:ext uri="{BB962C8B-B14F-4D97-AF65-F5344CB8AC3E}">
        <p14:creationId xmlns:p14="http://schemas.microsoft.com/office/powerpoint/2010/main" val="334877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But they differ on exactly which parameters get updated.</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31827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691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520262" y="841772"/>
            <a:ext cx="8103300" cy="1790700"/>
          </a:xfrm>
          <a:prstGeom prst="rect">
            <a:avLst/>
          </a:prstGeom>
          <a:noFill/>
          <a:ln>
            <a:noFill/>
          </a:ln>
        </p:spPr>
        <p:txBody>
          <a:bodyPr spcFirstLastPara="1" wrap="square" lIns="68550" tIns="34250" rIns="68550" bIns="34250" anchor="b" anchorCtr="0">
            <a:normAutofit/>
          </a:bodyPr>
          <a:lstStyle>
            <a:lvl1pPr lvl="0" algn="ctr">
              <a:lnSpc>
                <a:spcPct val="90000"/>
              </a:lnSpc>
              <a:spcBef>
                <a:spcPts val="0"/>
              </a:spcBef>
              <a:spcAft>
                <a:spcPts val="0"/>
              </a:spcAft>
              <a:buClr>
                <a:schemeClr val="dk1"/>
              </a:buClr>
              <a:buSzPts val="3600"/>
              <a:buFont typeface="Calibri"/>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520262" y="2701528"/>
            <a:ext cx="8103300" cy="1241700"/>
          </a:xfrm>
          <a:prstGeom prst="rect">
            <a:avLst/>
          </a:prstGeom>
          <a:noFill/>
          <a:ln>
            <a:noFill/>
          </a:ln>
        </p:spPr>
        <p:txBody>
          <a:bodyPr spcFirstLastPara="1" wrap="square" lIns="68550" tIns="34250" rIns="68550" bIns="34250" anchor="t" anchorCtr="0">
            <a:normAutofit/>
          </a:bodyPr>
          <a:lstStyle>
            <a:lvl1pPr lvl="0" algn="ctr">
              <a:lnSpc>
                <a:spcPct val="100000"/>
              </a:lnSpc>
              <a:spcBef>
                <a:spcPts val="800"/>
              </a:spcBef>
              <a:spcAft>
                <a:spcPts val="0"/>
              </a:spcAft>
              <a:buClr>
                <a:schemeClr val="dk1"/>
              </a:buClr>
              <a:buSzPts val="1500"/>
              <a:buNone/>
              <a:defRPr sz="1500"/>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1" name="Google Shape;61;p14"/>
          <p:cNvSpPr txBox="1">
            <a:spLocks noGrp="1"/>
          </p:cNvSpPr>
          <p:nvPr>
            <p:ph type="dt" idx="10"/>
          </p:nvPr>
        </p:nvSpPr>
        <p:spPr>
          <a:xfrm>
            <a:off x="283779" y="4767263"/>
            <a:ext cx="2057400" cy="273900"/>
          </a:xfrm>
          <a:prstGeom prst="rect">
            <a:avLst/>
          </a:prstGeom>
          <a:noFill/>
          <a:ln>
            <a:noFill/>
          </a:ln>
        </p:spPr>
        <p:txBody>
          <a:bodyPr spcFirstLastPara="1" wrap="square" lIns="68550" tIns="34250" rIns="68550" bIns="3425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2" name="Google Shape;62;p14"/>
          <p:cNvSpPr txBox="1">
            <a:spLocks noGrp="1"/>
          </p:cNvSpPr>
          <p:nvPr>
            <p:ph type="ftr" idx="11"/>
          </p:nvPr>
        </p:nvSpPr>
        <p:spPr>
          <a:xfrm>
            <a:off x="3028950" y="4767263"/>
            <a:ext cx="3086100" cy="273900"/>
          </a:xfrm>
          <a:prstGeom prst="rect">
            <a:avLst/>
          </a:prstGeom>
          <a:noFill/>
          <a:ln>
            <a:noFill/>
          </a:ln>
        </p:spPr>
        <p:txBody>
          <a:bodyPr spcFirstLastPara="1" wrap="square" lIns="68550" tIns="34250" rIns="68550" bIns="3425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4"/>
          <p:cNvSpPr txBox="1">
            <a:spLocks noGrp="1"/>
          </p:cNvSpPr>
          <p:nvPr>
            <p:ph type="sldNum" idx="12"/>
          </p:nvPr>
        </p:nvSpPr>
        <p:spPr>
          <a:xfrm>
            <a:off x="6802821" y="4767263"/>
            <a:ext cx="2057400" cy="273900"/>
          </a:xfrm>
          <a:prstGeom prst="rect">
            <a:avLst/>
          </a:prstGeom>
          <a:noFill/>
          <a:ln>
            <a:noFill/>
          </a:ln>
        </p:spPr>
        <p:txBody>
          <a:bodyPr spcFirstLastPara="1" wrap="square" lIns="68550" tIns="34250" rIns="68550" bIns="3425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4"/>
          <p:cNvSpPr/>
          <p:nvPr/>
        </p:nvSpPr>
        <p:spPr>
          <a:xfrm>
            <a:off x="0" y="0"/>
            <a:ext cx="9144000" cy="932400"/>
          </a:xfrm>
          <a:prstGeom prst="rect">
            <a:avLst/>
          </a:prstGeom>
          <a:solidFill>
            <a:srgbClr val="23262E"/>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5" name="Google Shape;65;p14"/>
          <p:cNvSpPr/>
          <p:nvPr/>
        </p:nvSpPr>
        <p:spPr>
          <a:xfrm rot="10800000" flipH="1">
            <a:off x="0" y="912140"/>
            <a:ext cx="9144000" cy="82500"/>
          </a:xfrm>
          <a:prstGeom prst="rect">
            <a:avLst/>
          </a:prstGeom>
          <a:solidFill>
            <a:srgbClr val="B1D100"/>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3888" y="1282304"/>
            <a:ext cx="7886700" cy="2139600"/>
          </a:xfrm>
          <a:prstGeom prst="rect">
            <a:avLst/>
          </a:prstGeom>
          <a:noFill/>
          <a:ln>
            <a:noFill/>
          </a:ln>
        </p:spPr>
        <p:txBody>
          <a:bodyPr spcFirstLastPara="1" wrap="square" lIns="68550" tIns="34250" rIns="68550" bIns="3425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3888" y="3442097"/>
            <a:ext cx="7886700" cy="1125300"/>
          </a:xfrm>
          <a:prstGeom prst="rect">
            <a:avLst/>
          </a:prstGeom>
          <a:noFill/>
          <a:ln>
            <a:noFill/>
          </a:ln>
        </p:spPr>
        <p:txBody>
          <a:bodyPr spcFirstLastPara="1" wrap="square" lIns="68550" tIns="34250" rIns="68550" bIns="34250" anchor="t" anchorCtr="0">
            <a:normAutofit/>
          </a:bodyPr>
          <a:lstStyle>
            <a:lvl1pPr marL="457200" lvl="0" indent="-228600" algn="l">
              <a:lnSpc>
                <a:spcPct val="100000"/>
              </a:lnSpc>
              <a:spcBef>
                <a:spcPts val="800"/>
              </a:spcBef>
              <a:spcAft>
                <a:spcPts val="0"/>
              </a:spcAft>
              <a:buClr>
                <a:srgbClr val="888888"/>
              </a:buClr>
              <a:buSzPts val="1800"/>
              <a:buNone/>
              <a:defRPr sz="1800">
                <a:solidFill>
                  <a:srgbClr val="888888"/>
                </a:solidFill>
              </a:defRPr>
            </a:lvl1pPr>
            <a:lvl2pPr marL="914400" lvl="1" indent="-228600" algn="l">
              <a:lnSpc>
                <a:spcPct val="100000"/>
              </a:lnSpc>
              <a:spcBef>
                <a:spcPts val="400"/>
              </a:spcBef>
              <a:spcAft>
                <a:spcPts val="0"/>
              </a:spcAft>
              <a:buClr>
                <a:srgbClr val="888888"/>
              </a:buClr>
              <a:buSzPts val="1500"/>
              <a:buNone/>
              <a:defRPr sz="1500">
                <a:solidFill>
                  <a:srgbClr val="888888"/>
                </a:solidFill>
              </a:defRPr>
            </a:lvl2pPr>
            <a:lvl3pPr marL="1371600" lvl="2" indent="-228600" algn="l">
              <a:lnSpc>
                <a:spcPct val="100000"/>
              </a:lnSpc>
              <a:spcBef>
                <a:spcPts val="400"/>
              </a:spcBef>
              <a:spcAft>
                <a:spcPts val="0"/>
              </a:spcAft>
              <a:buClr>
                <a:srgbClr val="888888"/>
              </a:buClr>
              <a:buSzPts val="1400"/>
              <a:buNone/>
              <a:defRPr sz="1400">
                <a:solidFill>
                  <a:srgbClr val="888888"/>
                </a:solidFill>
              </a:defRPr>
            </a:lvl3pPr>
            <a:lvl4pPr marL="1828800" lvl="3" indent="-228600" algn="l">
              <a:lnSpc>
                <a:spcPct val="100000"/>
              </a:lnSpc>
              <a:spcBef>
                <a:spcPts val="400"/>
              </a:spcBef>
              <a:spcAft>
                <a:spcPts val="0"/>
              </a:spcAft>
              <a:buClr>
                <a:srgbClr val="888888"/>
              </a:buClr>
              <a:buSzPts val="1200"/>
              <a:buNone/>
              <a:defRPr sz="1200">
                <a:solidFill>
                  <a:srgbClr val="888888"/>
                </a:solidFill>
              </a:defRPr>
            </a:lvl4pPr>
            <a:lvl5pPr marL="2286000" lvl="4" indent="-228600" algn="l">
              <a:lnSpc>
                <a:spcPct val="10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4" name="Google Shape;84;p18"/>
          <p:cNvSpPr txBox="1">
            <a:spLocks noGrp="1"/>
          </p:cNvSpPr>
          <p:nvPr>
            <p:ph type="dt" idx="10"/>
          </p:nvPr>
        </p:nvSpPr>
        <p:spPr>
          <a:xfrm>
            <a:off x="283779" y="4767263"/>
            <a:ext cx="2057400" cy="273900"/>
          </a:xfrm>
          <a:prstGeom prst="rect">
            <a:avLst/>
          </a:prstGeom>
          <a:noFill/>
          <a:ln>
            <a:noFill/>
          </a:ln>
        </p:spPr>
        <p:txBody>
          <a:bodyPr spcFirstLastPara="1" wrap="square" lIns="68550" tIns="34250" rIns="68550" bIns="3425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18"/>
          <p:cNvSpPr txBox="1">
            <a:spLocks noGrp="1"/>
          </p:cNvSpPr>
          <p:nvPr>
            <p:ph type="ftr" idx="11"/>
          </p:nvPr>
        </p:nvSpPr>
        <p:spPr>
          <a:xfrm>
            <a:off x="3028950" y="4767263"/>
            <a:ext cx="3086100" cy="273900"/>
          </a:xfrm>
          <a:prstGeom prst="rect">
            <a:avLst/>
          </a:prstGeom>
          <a:noFill/>
          <a:ln>
            <a:noFill/>
          </a:ln>
        </p:spPr>
        <p:txBody>
          <a:bodyPr spcFirstLastPara="1" wrap="square" lIns="68550" tIns="34250" rIns="68550" bIns="3425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18"/>
          <p:cNvSpPr txBox="1">
            <a:spLocks noGrp="1"/>
          </p:cNvSpPr>
          <p:nvPr>
            <p:ph type="sldNum" idx="12"/>
          </p:nvPr>
        </p:nvSpPr>
        <p:spPr>
          <a:xfrm>
            <a:off x="6802821" y="4767263"/>
            <a:ext cx="2057400" cy="273900"/>
          </a:xfrm>
          <a:prstGeom prst="rect">
            <a:avLst/>
          </a:prstGeom>
          <a:noFill/>
          <a:ln>
            <a:noFill/>
          </a:ln>
        </p:spPr>
        <p:txBody>
          <a:bodyPr spcFirstLastPara="1" wrap="square" lIns="68550" tIns="34250" rIns="68550" bIns="3425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342900" y="155121"/>
            <a:ext cx="7410600" cy="400200"/>
          </a:xfrm>
          <a:prstGeom prst="rect">
            <a:avLst/>
          </a:prstGeom>
          <a:noFill/>
          <a:ln>
            <a:noFill/>
          </a:ln>
        </p:spPr>
        <p:txBody>
          <a:bodyPr spcFirstLastPara="1" wrap="square" lIns="34250" tIns="34250" rIns="34250" bIns="34250" anchor="ctr" anchorCtr="0">
            <a:normAutofit/>
          </a:bodyPr>
          <a:lstStyle>
            <a:lvl1pPr lvl="0" algn="l">
              <a:lnSpc>
                <a:spcPct val="100000"/>
              </a:lnSpc>
              <a:spcBef>
                <a:spcPts val="0"/>
              </a:spcBef>
              <a:spcAft>
                <a:spcPts val="0"/>
              </a:spcAft>
              <a:buClr>
                <a:srgbClr val="0070C0"/>
              </a:buClr>
              <a:buSzPts val="3000"/>
              <a:buFont typeface="Gill Sans"/>
              <a:buNone/>
              <a:defRPr b="0" i="0">
                <a:solidFill>
                  <a:srgbClr val="0070C0"/>
                </a:solidFill>
                <a:latin typeface="Gill Sans"/>
                <a:ea typeface="Gill Sans"/>
                <a:cs typeface="Gill Sans"/>
                <a:sym typeface="Gill Sans"/>
              </a:defRPr>
            </a:lvl1pPr>
            <a:lvl2pPr lvl="1" algn="l">
              <a:lnSpc>
                <a:spcPct val="100000"/>
              </a:lnSpc>
              <a:spcBef>
                <a:spcPts val="0"/>
              </a:spcBef>
              <a:spcAft>
                <a:spcPts val="0"/>
              </a:spcAft>
              <a:buClr>
                <a:srgbClr val="404040"/>
              </a:buClr>
              <a:buSzPts val="1400"/>
              <a:buNone/>
              <a:defRPr/>
            </a:lvl2pPr>
            <a:lvl3pPr lvl="2" algn="l">
              <a:lnSpc>
                <a:spcPct val="100000"/>
              </a:lnSpc>
              <a:spcBef>
                <a:spcPts val="0"/>
              </a:spcBef>
              <a:spcAft>
                <a:spcPts val="0"/>
              </a:spcAft>
              <a:buClr>
                <a:srgbClr val="404040"/>
              </a:buClr>
              <a:buSzPts val="1400"/>
              <a:buNone/>
              <a:defRPr/>
            </a:lvl3pPr>
            <a:lvl4pPr lvl="3" algn="l">
              <a:lnSpc>
                <a:spcPct val="100000"/>
              </a:lnSpc>
              <a:spcBef>
                <a:spcPts val="0"/>
              </a:spcBef>
              <a:spcAft>
                <a:spcPts val="0"/>
              </a:spcAft>
              <a:buClr>
                <a:srgbClr val="404040"/>
              </a:buClr>
              <a:buSzPts val="1400"/>
              <a:buNone/>
              <a:defRPr/>
            </a:lvl4pPr>
            <a:lvl5pPr lvl="4" algn="l">
              <a:lnSpc>
                <a:spcPct val="100000"/>
              </a:lnSpc>
              <a:spcBef>
                <a:spcPts val="0"/>
              </a:spcBef>
              <a:spcAft>
                <a:spcPts val="0"/>
              </a:spcAft>
              <a:buClr>
                <a:srgbClr val="404040"/>
              </a:buClr>
              <a:buSzPts val="1400"/>
              <a:buNone/>
              <a:defRPr/>
            </a:lvl5pPr>
            <a:lvl6pPr lvl="5" algn="l">
              <a:lnSpc>
                <a:spcPct val="100000"/>
              </a:lnSpc>
              <a:spcBef>
                <a:spcPts val="0"/>
              </a:spcBef>
              <a:spcAft>
                <a:spcPts val="0"/>
              </a:spcAft>
              <a:buClr>
                <a:srgbClr val="404040"/>
              </a:buClr>
              <a:buSzPts val="1400"/>
              <a:buNone/>
              <a:defRPr/>
            </a:lvl6pPr>
            <a:lvl7pPr lvl="6" algn="l">
              <a:lnSpc>
                <a:spcPct val="100000"/>
              </a:lnSpc>
              <a:spcBef>
                <a:spcPts val="0"/>
              </a:spcBef>
              <a:spcAft>
                <a:spcPts val="0"/>
              </a:spcAft>
              <a:buClr>
                <a:srgbClr val="404040"/>
              </a:buClr>
              <a:buSzPts val="1400"/>
              <a:buNone/>
              <a:defRPr/>
            </a:lvl7pPr>
            <a:lvl8pPr lvl="7" algn="l">
              <a:lnSpc>
                <a:spcPct val="100000"/>
              </a:lnSpc>
              <a:spcBef>
                <a:spcPts val="0"/>
              </a:spcBef>
              <a:spcAft>
                <a:spcPts val="0"/>
              </a:spcAft>
              <a:buClr>
                <a:srgbClr val="404040"/>
              </a:buClr>
              <a:buSzPts val="1400"/>
              <a:buNone/>
              <a:defRPr/>
            </a:lvl8pPr>
            <a:lvl9pPr lvl="8" algn="l">
              <a:lnSpc>
                <a:spcPct val="100000"/>
              </a:lnSpc>
              <a:spcBef>
                <a:spcPts val="0"/>
              </a:spcBef>
              <a:spcAft>
                <a:spcPts val="0"/>
              </a:spcAft>
              <a:buClr>
                <a:srgbClr val="404040"/>
              </a:buClr>
              <a:buSzPts val="1400"/>
              <a:buNone/>
              <a:defRPr/>
            </a:lvl9pPr>
          </a:lstStyle>
          <a:p>
            <a:endParaRPr/>
          </a:p>
        </p:txBody>
      </p:sp>
      <p:sp>
        <p:nvSpPr>
          <p:cNvPr id="93" name="Google Shape;93;p20"/>
          <p:cNvSpPr txBox="1">
            <a:spLocks noGrp="1"/>
          </p:cNvSpPr>
          <p:nvPr>
            <p:ph type="body" idx="1"/>
          </p:nvPr>
        </p:nvSpPr>
        <p:spPr>
          <a:xfrm>
            <a:off x="457200" y="938891"/>
            <a:ext cx="8229600" cy="3363600"/>
          </a:xfrm>
          <a:prstGeom prst="rect">
            <a:avLst/>
          </a:prstGeom>
          <a:noFill/>
          <a:ln>
            <a:noFill/>
          </a:ln>
        </p:spPr>
        <p:txBody>
          <a:bodyPr spcFirstLastPara="1" wrap="square" lIns="34250" tIns="34250" rIns="34250" bIns="34250" anchor="t" anchorCtr="0">
            <a:normAutofit/>
          </a:bodyPr>
          <a:lstStyle>
            <a:lvl1pPr marL="457200" lvl="0" indent="-317500" algn="l">
              <a:lnSpc>
                <a:spcPct val="100000"/>
              </a:lnSpc>
              <a:spcBef>
                <a:spcPts val="400"/>
              </a:spcBef>
              <a:spcAft>
                <a:spcPts val="0"/>
              </a:spcAft>
              <a:buSzPts val="1400"/>
              <a:buFont typeface="Gill Sans"/>
              <a:buChar char="•"/>
              <a:defRPr b="0" i="0">
                <a:latin typeface="Gill Sans"/>
                <a:ea typeface="Gill Sans"/>
                <a:cs typeface="Gill Sans"/>
                <a:sym typeface="Gill Sans"/>
              </a:defRPr>
            </a:lvl1pPr>
            <a:lvl2pPr marL="914400" lvl="1" indent="-317500" algn="l">
              <a:lnSpc>
                <a:spcPct val="100000"/>
              </a:lnSpc>
              <a:spcBef>
                <a:spcPts val="400"/>
              </a:spcBef>
              <a:spcAft>
                <a:spcPts val="0"/>
              </a:spcAft>
              <a:buSzPts val="1400"/>
              <a:buFont typeface="Gill Sans"/>
              <a:buChar char="•"/>
              <a:defRPr b="0" i="0">
                <a:latin typeface="Gill Sans"/>
                <a:ea typeface="Gill Sans"/>
                <a:cs typeface="Gill Sans"/>
                <a:sym typeface="Gill Sans"/>
              </a:defRPr>
            </a:lvl2pPr>
            <a:lvl3pPr marL="1371600" lvl="2" indent="-304800" algn="l">
              <a:lnSpc>
                <a:spcPct val="100000"/>
              </a:lnSpc>
              <a:spcBef>
                <a:spcPts val="400"/>
              </a:spcBef>
              <a:spcAft>
                <a:spcPts val="0"/>
              </a:spcAft>
              <a:buSzPts val="1200"/>
              <a:buFont typeface="Gill Sans"/>
              <a:buChar char="•"/>
              <a:defRPr b="0" i="0">
                <a:latin typeface="Gill Sans"/>
                <a:ea typeface="Gill Sans"/>
                <a:cs typeface="Gill Sans"/>
                <a:sym typeface="Gill Sans"/>
              </a:defRPr>
            </a:lvl3pPr>
            <a:lvl4pPr marL="1828800" lvl="3" indent="-311150" algn="l">
              <a:lnSpc>
                <a:spcPct val="100000"/>
              </a:lnSpc>
              <a:spcBef>
                <a:spcPts val="400"/>
              </a:spcBef>
              <a:spcAft>
                <a:spcPts val="0"/>
              </a:spcAft>
              <a:buSzPts val="1300"/>
              <a:buFont typeface="Gill Sans"/>
              <a:buChar char="•"/>
              <a:defRPr b="0" i="0">
                <a:latin typeface="Gill Sans"/>
                <a:ea typeface="Gill Sans"/>
                <a:cs typeface="Gill Sans"/>
                <a:sym typeface="Gill Sans"/>
              </a:defRPr>
            </a:lvl4pPr>
            <a:lvl5pPr marL="2286000" lvl="4" indent="-342900" algn="l">
              <a:lnSpc>
                <a:spcPct val="100000"/>
              </a:lnSpc>
              <a:spcBef>
                <a:spcPts val="400"/>
              </a:spcBef>
              <a:spcAft>
                <a:spcPts val="0"/>
              </a:spcAft>
              <a:buSzPts val="1800"/>
              <a:buFont typeface="Gill Sans"/>
              <a:buChar char="•"/>
              <a:defRPr b="0" i="0">
                <a:latin typeface="Gill Sans"/>
                <a:ea typeface="Gill Sans"/>
                <a:cs typeface="Gill Sans"/>
                <a:sym typeface="Gill Sans"/>
              </a:defRPr>
            </a:lvl5pPr>
            <a:lvl6pPr marL="2743200" lvl="5" indent="-317500" algn="l">
              <a:lnSpc>
                <a:spcPct val="100000"/>
              </a:lnSpc>
              <a:spcBef>
                <a:spcPts val="400"/>
              </a:spcBef>
              <a:spcAft>
                <a:spcPts val="0"/>
              </a:spcAft>
              <a:buSzPts val="1400"/>
              <a:buChar char="•"/>
              <a:defRPr/>
            </a:lvl6pPr>
            <a:lvl7pPr marL="3200400" lvl="6" indent="-317500" algn="l">
              <a:lnSpc>
                <a:spcPct val="100000"/>
              </a:lnSpc>
              <a:spcBef>
                <a:spcPts val="400"/>
              </a:spcBef>
              <a:spcAft>
                <a:spcPts val="0"/>
              </a:spcAft>
              <a:buSzPts val="1400"/>
              <a:buChar char="•"/>
              <a:defRPr/>
            </a:lvl7pPr>
            <a:lvl8pPr marL="3657600" lvl="7" indent="-317500" algn="l">
              <a:lnSpc>
                <a:spcPct val="100000"/>
              </a:lnSpc>
              <a:spcBef>
                <a:spcPts val="400"/>
              </a:spcBef>
              <a:spcAft>
                <a:spcPts val="0"/>
              </a:spcAft>
              <a:buSzPts val="1400"/>
              <a:buChar char="•"/>
              <a:defRPr/>
            </a:lvl8pPr>
            <a:lvl9pPr marL="4114800" lvl="8" indent="-317500" algn="l">
              <a:lnSpc>
                <a:spcPct val="100000"/>
              </a:lnSpc>
              <a:spcBef>
                <a:spcPts val="400"/>
              </a:spcBef>
              <a:spcAft>
                <a:spcPts val="0"/>
              </a:spcAft>
              <a:buSzPts val="1400"/>
              <a:buChar char="•"/>
              <a:defRPr/>
            </a:lvl9pPr>
          </a:lstStyle>
          <a:p>
            <a:endParaRPr/>
          </a:p>
        </p:txBody>
      </p:sp>
      <p:sp>
        <p:nvSpPr>
          <p:cNvPr id="94" name="Google Shape;94;p20"/>
          <p:cNvSpPr txBox="1">
            <a:spLocks noGrp="1"/>
          </p:cNvSpPr>
          <p:nvPr>
            <p:ph type="body" idx="2"/>
          </p:nvPr>
        </p:nvSpPr>
        <p:spPr>
          <a:xfrm>
            <a:off x="311700" y="4663216"/>
            <a:ext cx="8020500" cy="393600"/>
          </a:xfrm>
          <a:prstGeom prst="rect">
            <a:avLst/>
          </a:prstGeom>
          <a:noFill/>
          <a:ln>
            <a:noFill/>
          </a:ln>
        </p:spPr>
        <p:txBody>
          <a:bodyPr spcFirstLastPara="1" wrap="square" lIns="68550" tIns="68550" rIns="68550" bIns="68550" anchor="t" anchorCtr="0">
            <a:normAutofit/>
          </a:bodyPr>
          <a:lstStyle>
            <a:lvl1pPr marL="457200" lvl="0" indent="-266700" algn="l">
              <a:lnSpc>
                <a:spcPct val="100000"/>
              </a:lnSpc>
              <a:spcBef>
                <a:spcPts val="0"/>
              </a:spcBef>
              <a:spcAft>
                <a:spcPts val="0"/>
              </a:spcAft>
              <a:buSzPts val="600"/>
              <a:buFont typeface="Gill Sans"/>
              <a:buChar char="•"/>
              <a:defRPr sz="800">
                <a:solidFill>
                  <a:srgbClr val="7F7F7F"/>
                </a:solidFill>
              </a:defRPr>
            </a:lvl1pPr>
            <a:lvl2pPr marL="914400" lvl="1" indent="-317500" algn="l">
              <a:lnSpc>
                <a:spcPct val="100000"/>
              </a:lnSpc>
              <a:spcBef>
                <a:spcPts val="0"/>
              </a:spcBef>
              <a:spcAft>
                <a:spcPts val="0"/>
              </a:spcAft>
              <a:buSzPts val="1400"/>
              <a:buFont typeface="Gill Sans"/>
              <a:buChar char="•"/>
              <a:defRPr/>
            </a:lvl2pPr>
            <a:lvl3pPr marL="1371600" lvl="2" indent="-304800" algn="l">
              <a:lnSpc>
                <a:spcPct val="100000"/>
              </a:lnSpc>
              <a:spcBef>
                <a:spcPts val="0"/>
              </a:spcBef>
              <a:spcAft>
                <a:spcPts val="0"/>
              </a:spcAft>
              <a:buSzPts val="1200"/>
              <a:buFont typeface="Gill Sans"/>
              <a:buChar char="•"/>
              <a:defRPr/>
            </a:lvl3pPr>
            <a:lvl4pPr marL="1828800" lvl="3" indent="-311150" algn="l">
              <a:lnSpc>
                <a:spcPct val="100000"/>
              </a:lnSpc>
              <a:spcBef>
                <a:spcPts val="0"/>
              </a:spcBef>
              <a:spcAft>
                <a:spcPts val="0"/>
              </a:spcAft>
              <a:buSzPts val="1300"/>
              <a:buFont typeface="Gill Sans"/>
              <a:buChar char="•"/>
              <a:defRPr/>
            </a:lvl4pPr>
            <a:lvl5pPr marL="2286000" lvl="4" indent="-342900" algn="l">
              <a:lnSpc>
                <a:spcPct val="100000"/>
              </a:lnSpc>
              <a:spcBef>
                <a:spcPts val="0"/>
              </a:spcBef>
              <a:spcAft>
                <a:spcPts val="0"/>
              </a:spcAft>
              <a:buSzPts val="1800"/>
              <a:buFont typeface="Gill Sans"/>
              <a:buChar char="•"/>
              <a:defRPr/>
            </a:lvl5pPr>
            <a:lvl6pPr marL="2743200" lvl="5" indent="-342900" algn="l">
              <a:lnSpc>
                <a:spcPct val="100000"/>
              </a:lnSpc>
              <a:spcBef>
                <a:spcPts val="0"/>
              </a:spcBef>
              <a:spcAft>
                <a:spcPts val="0"/>
              </a:spcAft>
              <a:buSzPts val="1800"/>
              <a:buFont typeface="Gill Sans"/>
              <a:buChar char="•"/>
              <a:defRPr/>
            </a:lvl6pPr>
            <a:lvl7pPr marL="3200400" lvl="6" indent="-342900" algn="l">
              <a:lnSpc>
                <a:spcPct val="100000"/>
              </a:lnSpc>
              <a:spcBef>
                <a:spcPts val="0"/>
              </a:spcBef>
              <a:spcAft>
                <a:spcPts val="0"/>
              </a:spcAft>
              <a:buSzPts val="1800"/>
              <a:buFont typeface="Gill Sans"/>
              <a:buChar char="•"/>
              <a:defRPr/>
            </a:lvl7pPr>
            <a:lvl8pPr marL="3657600" lvl="7" indent="-342900" algn="l">
              <a:lnSpc>
                <a:spcPct val="100000"/>
              </a:lnSpc>
              <a:spcBef>
                <a:spcPts val="0"/>
              </a:spcBef>
              <a:spcAft>
                <a:spcPts val="0"/>
              </a:spcAft>
              <a:buSzPts val="1800"/>
              <a:buFont typeface="Gill Sans"/>
              <a:buChar char="•"/>
              <a:defRPr/>
            </a:lvl8pPr>
            <a:lvl9pPr marL="4114800" lvl="8" indent="-342900" algn="l">
              <a:lnSpc>
                <a:spcPct val="100000"/>
              </a:lnSpc>
              <a:spcBef>
                <a:spcPts val="0"/>
              </a:spcBef>
              <a:spcAft>
                <a:spcPts val="0"/>
              </a:spcAft>
              <a:buSzPts val="1800"/>
              <a:buFont typeface="Gill Sans"/>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311700" y="445025"/>
            <a:ext cx="8520600" cy="572700"/>
          </a:xfrm>
          <a:prstGeom prst="rect">
            <a:avLst/>
          </a:prstGeom>
          <a:noFill/>
          <a:ln>
            <a:noFill/>
          </a:ln>
        </p:spPr>
        <p:txBody>
          <a:bodyPr spcFirstLastPara="1" wrap="square" lIns="68550" tIns="34250" rIns="68550" bIns="34250" anchor="ctr" anchorCtr="0">
            <a:normAutofit/>
          </a:bodyPr>
          <a:lstStyle>
            <a:lvl1pPr lvl="0" algn="l">
              <a:lnSpc>
                <a:spcPct val="90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1"/>
          <p:cNvSpPr txBox="1">
            <a:spLocks noGrp="1"/>
          </p:cNvSpPr>
          <p:nvPr>
            <p:ph type="body" idx="1"/>
          </p:nvPr>
        </p:nvSpPr>
        <p:spPr>
          <a:xfrm>
            <a:off x="311700" y="1152475"/>
            <a:ext cx="3999900" cy="3416400"/>
          </a:xfrm>
          <a:prstGeom prst="rect">
            <a:avLst/>
          </a:prstGeom>
          <a:noFill/>
          <a:ln>
            <a:noFill/>
          </a:ln>
        </p:spPr>
        <p:txBody>
          <a:bodyPr spcFirstLastPara="1" wrap="square" lIns="68550" tIns="34250" rIns="68550" bIns="34250" anchor="t" anchorCtr="0">
            <a:normAutofit/>
          </a:bodyPr>
          <a:lstStyle>
            <a:lvl1pPr marL="457200" lvl="0" indent="-317500" algn="l">
              <a:lnSpc>
                <a:spcPct val="100000"/>
              </a:lnSpc>
              <a:spcBef>
                <a:spcPts val="800"/>
              </a:spcBef>
              <a:spcAft>
                <a:spcPts val="0"/>
              </a:spcAft>
              <a:buSzPts val="1400"/>
              <a:buChar char="•"/>
              <a:defRPr sz="1400"/>
            </a:lvl1pPr>
            <a:lvl2pPr marL="914400" lvl="1" indent="-304800" algn="l">
              <a:lnSpc>
                <a:spcPct val="100000"/>
              </a:lnSpc>
              <a:spcBef>
                <a:spcPts val="4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400"/>
              </a:spcBef>
              <a:spcAft>
                <a:spcPts val="0"/>
              </a:spcAft>
              <a:buSzPts val="1200"/>
              <a:buChar char="•"/>
              <a:defRPr sz="1200"/>
            </a:lvl4pPr>
            <a:lvl5pPr marL="2286000" lvl="4" indent="-304800" algn="l">
              <a:lnSpc>
                <a:spcPct val="100000"/>
              </a:lnSpc>
              <a:spcBef>
                <a:spcPts val="400"/>
              </a:spcBef>
              <a:spcAft>
                <a:spcPts val="0"/>
              </a:spcAft>
              <a:buSzPts val="1200"/>
              <a:buChar char="•"/>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0"/>
              </a:spcAft>
              <a:buSzPts val="1200"/>
              <a:buChar char="•"/>
              <a:defRPr sz="1200"/>
            </a:lvl9pPr>
          </a:lstStyle>
          <a:p>
            <a:endParaRPr/>
          </a:p>
        </p:txBody>
      </p:sp>
      <p:sp>
        <p:nvSpPr>
          <p:cNvPr id="98" name="Google Shape;98;p21"/>
          <p:cNvSpPr txBox="1">
            <a:spLocks noGrp="1"/>
          </p:cNvSpPr>
          <p:nvPr>
            <p:ph type="body" idx="2"/>
          </p:nvPr>
        </p:nvSpPr>
        <p:spPr>
          <a:xfrm>
            <a:off x="4832400" y="1152475"/>
            <a:ext cx="3999900" cy="3416400"/>
          </a:xfrm>
          <a:prstGeom prst="rect">
            <a:avLst/>
          </a:prstGeom>
          <a:noFill/>
          <a:ln>
            <a:noFill/>
          </a:ln>
        </p:spPr>
        <p:txBody>
          <a:bodyPr spcFirstLastPara="1" wrap="square" lIns="68550" tIns="34250" rIns="68550" bIns="34250" anchor="t" anchorCtr="0">
            <a:normAutofit/>
          </a:bodyPr>
          <a:lstStyle>
            <a:lvl1pPr marL="457200" lvl="0" indent="-317500" algn="l">
              <a:lnSpc>
                <a:spcPct val="100000"/>
              </a:lnSpc>
              <a:spcBef>
                <a:spcPts val="800"/>
              </a:spcBef>
              <a:spcAft>
                <a:spcPts val="0"/>
              </a:spcAft>
              <a:buSzPts val="1400"/>
              <a:buChar char="•"/>
              <a:defRPr sz="1400"/>
            </a:lvl1pPr>
            <a:lvl2pPr marL="914400" lvl="1" indent="-304800" algn="l">
              <a:lnSpc>
                <a:spcPct val="100000"/>
              </a:lnSpc>
              <a:spcBef>
                <a:spcPts val="4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400"/>
              </a:spcBef>
              <a:spcAft>
                <a:spcPts val="0"/>
              </a:spcAft>
              <a:buSzPts val="1200"/>
              <a:buChar char="•"/>
              <a:defRPr sz="1200"/>
            </a:lvl4pPr>
            <a:lvl5pPr marL="2286000" lvl="4" indent="-304800" algn="l">
              <a:lnSpc>
                <a:spcPct val="100000"/>
              </a:lnSpc>
              <a:spcBef>
                <a:spcPts val="400"/>
              </a:spcBef>
              <a:spcAft>
                <a:spcPts val="0"/>
              </a:spcAft>
              <a:buSzPts val="1200"/>
              <a:buChar char="•"/>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0"/>
              </a:spcAft>
              <a:buSzPts val="1200"/>
              <a:buChar char="•"/>
              <a:defRPr sz="1200"/>
            </a:lvl9pPr>
          </a:lstStyle>
          <a:p>
            <a:endParaRPr/>
          </a:p>
        </p:txBody>
      </p:sp>
      <p:sp>
        <p:nvSpPr>
          <p:cNvPr id="99" name="Google Shape;99;p21"/>
          <p:cNvSpPr txBox="1">
            <a:spLocks noGrp="1"/>
          </p:cNvSpPr>
          <p:nvPr>
            <p:ph type="sldNum" idx="12"/>
          </p:nvPr>
        </p:nvSpPr>
        <p:spPr>
          <a:xfrm>
            <a:off x="8472458" y="4663217"/>
            <a:ext cx="548700" cy="393600"/>
          </a:xfrm>
          <a:prstGeom prst="rect">
            <a:avLst/>
          </a:prstGeom>
          <a:noFill/>
          <a:ln>
            <a:noFill/>
          </a:ln>
        </p:spPr>
        <p:txBody>
          <a:bodyPr spcFirstLastPara="1" wrap="square" lIns="68550" tIns="34250" rIns="68550" bIns="3425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Vertical Text1">
  <p:cSld name="Title and Vertical Text">
    <p:spTree>
      <p:nvGrpSpPr>
        <p:cNvPr id="1" name="Shape 100"/>
        <p:cNvGrpSpPr/>
        <p:nvPr/>
      </p:nvGrpSpPr>
      <p:grpSpPr>
        <a:xfrm>
          <a:off x="0" y="0"/>
          <a:ext cx="0" cy="0"/>
          <a:chOff x="0" y="0"/>
          <a:chExt cx="0" cy="0"/>
        </a:xfrm>
      </p:grpSpPr>
      <p:cxnSp>
        <p:nvCxnSpPr>
          <p:cNvPr id="101" name="Google Shape;101;p22"/>
          <p:cNvCxnSpPr/>
          <p:nvPr/>
        </p:nvCxnSpPr>
        <p:spPr>
          <a:xfrm>
            <a:off x="152399" y="741760"/>
            <a:ext cx="8787000" cy="1200"/>
          </a:xfrm>
          <a:prstGeom prst="straightConnector1">
            <a:avLst/>
          </a:prstGeom>
          <a:noFill/>
          <a:ln w="38100" cap="flat" cmpd="sng">
            <a:solidFill>
              <a:srgbClr val="4A7EBB"/>
            </a:solidFill>
            <a:prstDash val="solid"/>
            <a:round/>
            <a:headEnd type="none" w="sm" len="sm"/>
            <a:tailEnd type="none" w="sm" len="sm"/>
          </a:ln>
        </p:spPr>
      </p:cxnSp>
      <p:cxnSp>
        <p:nvCxnSpPr>
          <p:cNvPr id="102" name="Google Shape;102;p22"/>
          <p:cNvCxnSpPr/>
          <p:nvPr/>
        </p:nvCxnSpPr>
        <p:spPr>
          <a:xfrm>
            <a:off x="152399" y="798910"/>
            <a:ext cx="8787000" cy="1200"/>
          </a:xfrm>
          <a:prstGeom prst="straightConnector1">
            <a:avLst/>
          </a:prstGeom>
          <a:noFill/>
          <a:ln w="9525" cap="flat" cmpd="sng">
            <a:solidFill>
              <a:srgbClr val="4A7EBB"/>
            </a:solidFill>
            <a:prstDash val="solid"/>
            <a:round/>
            <a:headEnd type="none" w="sm" len="sm"/>
            <a:tailEnd type="none" w="sm" len="sm"/>
          </a:ln>
        </p:spPr>
      </p:cxnSp>
      <p:cxnSp>
        <p:nvCxnSpPr>
          <p:cNvPr id="103" name="Google Shape;103;p22"/>
          <p:cNvCxnSpPr/>
          <p:nvPr/>
        </p:nvCxnSpPr>
        <p:spPr>
          <a:xfrm>
            <a:off x="152399" y="4913711"/>
            <a:ext cx="8787000" cy="1200"/>
          </a:xfrm>
          <a:prstGeom prst="straightConnector1">
            <a:avLst/>
          </a:prstGeom>
          <a:noFill/>
          <a:ln w="38100" cap="flat" cmpd="sng">
            <a:solidFill>
              <a:srgbClr val="4A7EBB"/>
            </a:solidFill>
            <a:prstDash val="solid"/>
            <a:round/>
            <a:headEnd type="none" w="sm" len="sm"/>
            <a:tailEnd type="none" w="sm" len="sm"/>
          </a:ln>
        </p:spPr>
      </p:cxnSp>
      <p:cxnSp>
        <p:nvCxnSpPr>
          <p:cNvPr id="104" name="Google Shape;104;p22"/>
          <p:cNvCxnSpPr/>
          <p:nvPr/>
        </p:nvCxnSpPr>
        <p:spPr>
          <a:xfrm>
            <a:off x="152399" y="4856561"/>
            <a:ext cx="8787000" cy="1200"/>
          </a:xfrm>
          <a:prstGeom prst="straightConnector1">
            <a:avLst/>
          </a:prstGeom>
          <a:noFill/>
          <a:ln w="9525" cap="flat" cmpd="sng">
            <a:solidFill>
              <a:srgbClr val="4A7EBB"/>
            </a:solidFill>
            <a:prstDash val="solid"/>
            <a:round/>
            <a:headEnd type="none" w="sm" len="sm"/>
            <a:tailEnd type="none" w="sm" len="sm"/>
          </a:ln>
        </p:spPr>
      </p:cxnSp>
      <p:sp>
        <p:nvSpPr>
          <p:cNvPr id="105" name="Google Shape;105;p22"/>
          <p:cNvSpPr txBox="1">
            <a:spLocks noGrp="1"/>
          </p:cNvSpPr>
          <p:nvPr>
            <p:ph type="title"/>
          </p:nvPr>
        </p:nvSpPr>
        <p:spPr>
          <a:xfrm>
            <a:off x="0" y="86917"/>
            <a:ext cx="9144000" cy="540600"/>
          </a:xfrm>
          <a:prstGeom prst="rect">
            <a:avLst/>
          </a:prstGeom>
          <a:noFill/>
          <a:ln>
            <a:noFill/>
          </a:ln>
        </p:spPr>
        <p:txBody>
          <a:bodyPr spcFirstLastPara="1" wrap="square" lIns="34250" tIns="34250" rIns="34250" bIns="34250" anchor="ctr" anchorCtr="0">
            <a:normAutofit/>
          </a:bodyPr>
          <a:lstStyle>
            <a:lvl1pPr lvl="0" algn="ctr">
              <a:lnSpc>
                <a:spcPct val="100000"/>
              </a:lnSpc>
              <a:spcBef>
                <a:spcPts val="0"/>
              </a:spcBef>
              <a:spcAft>
                <a:spcPts val="0"/>
              </a:spcAft>
              <a:buClr>
                <a:srgbClr val="170981"/>
              </a:buClr>
              <a:buSzPts val="3300"/>
              <a:buFont typeface="Calibri"/>
              <a:buNone/>
              <a:defRPr sz="3300" b="1">
                <a:solidFill>
                  <a:srgbClr val="170981"/>
                </a:solidFill>
                <a:latin typeface="Calibri"/>
                <a:ea typeface="Calibri"/>
                <a:cs typeface="Calibri"/>
                <a:sym typeface="Calibri"/>
              </a:defRPr>
            </a:lvl1pPr>
            <a:lvl2pPr lvl="1" algn="l">
              <a:lnSpc>
                <a:spcPct val="322222"/>
              </a:lnSpc>
              <a:spcBef>
                <a:spcPts val="0"/>
              </a:spcBef>
              <a:spcAft>
                <a:spcPts val="0"/>
              </a:spcAft>
              <a:buClr>
                <a:srgbClr val="990000"/>
              </a:buClr>
              <a:buSzPts val="1400"/>
              <a:buNone/>
              <a:defRPr/>
            </a:lvl2pPr>
            <a:lvl3pPr lvl="2" algn="l">
              <a:lnSpc>
                <a:spcPct val="322222"/>
              </a:lnSpc>
              <a:spcBef>
                <a:spcPts val="0"/>
              </a:spcBef>
              <a:spcAft>
                <a:spcPts val="0"/>
              </a:spcAft>
              <a:buClr>
                <a:srgbClr val="990000"/>
              </a:buClr>
              <a:buSzPts val="1400"/>
              <a:buNone/>
              <a:defRPr/>
            </a:lvl3pPr>
            <a:lvl4pPr lvl="3" algn="l">
              <a:lnSpc>
                <a:spcPct val="322222"/>
              </a:lnSpc>
              <a:spcBef>
                <a:spcPts val="0"/>
              </a:spcBef>
              <a:spcAft>
                <a:spcPts val="0"/>
              </a:spcAft>
              <a:buClr>
                <a:srgbClr val="990000"/>
              </a:buClr>
              <a:buSzPts val="1400"/>
              <a:buNone/>
              <a:defRPr/>
            </a:lvl4pPr>
            <a:lvl5pPr lvl="4" algn="l">
              <a:lnSpc>
                <a:spcPct val="322222"/>
              </a:lnSpc>
              <a:spcBef>
                <a:spcPts val="0"/>
              </a:spcBef>
              <a:spcAft>
                <a:spcPts val="0"/>
              </a:spcAft>
              <a:buClr>
                <a:srgbClr val="990000"/>
              </a:buClr>
              <a:buSzPts val="1400"/>
              <a:buNone/>
              <a:defRPr/>
            </a:lvl5pPr>
            <a:lvl6pPr lvl="5" algn="l">
              <a:lnSpc>
                <a:spcPct val="322222"/>
              </a:lnSpc>
              <a:spcBef>
                <a:spcPts val="0"/>
              </a:spcBef>
              <a:spcAft>
                <a:spcPts val="0"/>
              </a:spcAft>
              <a:buClr>
                <a:srgbClr val="990000"/>
              </a:buClr>
              <a:buSzPts val="1400"/>
              <a:buNone/>
              <a:defRPr/>
            </a:lvl6pPr>
            <a:lvl7pPr lvl="6" algn="l">
              <a:lnSpc>
                <a:spcPct val="322222"/>
              </a:lnSpc>
              <a:spcBef>
                <a:spcPts val="0"/>
              </a:spcBef>
              <a:spcAft>
                <a:spcPts val="0"/>
              </a:spcAft>
              <a:buClr>
                <a:srgbClr val="990000"/>
              </a:buClr>
              <a:buSzPts val="1400"/>
              <a:buNone/>
              <a:defRPr/>
            </a:lvl7pPr>
            <a:lvl8pPr lvl="7" algn="l">
              <a:lnSpc>
                <a:spcPct val="322222"/>
              </a:lnSpc>
              <a:spcBef>
                <a:spcPts val="0"/>
              </a:spcBef>
              <a:spcAft>
                <a:spcPts val="0"/>
              </a:spcAft>
              <a:buClr>
                <a:srgbClr val="990000"/>
              </a:buClr>
              <a:buSzPts val="1400"/>
              <a:buNone/>
              <a:defRPr/>
            </a:lvl8pPr>
            <a:lvl9pPr lvl="8" algn="l">
              <a:lnSpc>
                <a:spcPct val="322222"/>
              </a:lnSpc>
              <a:spcBef>
                <a:spcPts val="0"/>
              </a:spcBef>
              <a:spcAft>
                <a:spcPts val="0"/>
              </a:spcAft>
              <a:buClr>
                <a:srgbClr val="990000"/>
              </a:buClr>
              <a:buSzPts val="1400"/>
              <a:buNone/>
              <a:defRPr/>
            </a:lvl9pPr>
          </a:lstStyle>
          <a:p>
            <a:endParaRPr/>
          </a:p>
        </p:txBody>
      </p:sp>
      <p:sp>
        <p:nvSpPr>
          <p:cNvPr id="106" name="Google Shape;106;p22"/>
          <p:cNvSpPr txBox="1">
            <a:spLocks noGrp="1"/>
          </p:cNvSpPr>
          <p:nvPr>
            <p:ph type="body" idx="1"/>
          </p:nvPr>
        </p:nvSpPr>
        <p:spPr>
          <a:xfrm>
            <a:off x="228600" y="850106"/>
            <a:ext cx="8667600" cy="4065000"/>
          </a:xfrm>
          <a:prstGeom prst="rect">
            <a:avLst/>
          </a:prstGeom>
          <a:noFill/>
          <a:ln>
            <a:noFill/>
          </a:ln>
        </p:spPr>
        <p:txBody>
          <a:bodyPr spcFirstLastPara="1" wrap="square" lIns="34250" tIns="34250" rIns="34250" bIns="34250" anchor="t" anchorCtr="0">
            <a:normAutofit/>
          </a:bodyPr>
          <a:lstStyle>
            <a:lvl1pPr marL="457200" lvl="0" indent="-298450" algn="l">
              <a:lnSpc>
                <a:spcPct val="100000"/>
              </a:lnSpc>
              <a:spcBef>
                <a:spcPts val="400"/>
              </a:spcBef>
              <a:spcAft>
                <a:spcPts val="0"/>
              </a:spcAft>
              <a:buClr>
                <a:srgbClr val="170981"/>
              </a:buClr>
              <a:buSzPts val="1100"/>
              <a:buFont typeface="Noto Sans Symbols"/>
              <a:buChar char="●"/>
              <a:defRPr/>
            </a:lvl1pPr>
            <a:lvl2pPr marL="914400" lvl="1" indent="-298450" algn="l">
              <a:lnSpc>
                <a:spcPct val="100000"/>
              </a:lnSpc>
              <a:spcBef>
                <a:spcPts val="400"/>
              </a:spcBef>
              <a:spcAft>
                <a:spcPts val="0"/>
              </a:spcAft>
              <a:buClr>
                <a:srgbClr val="170981"/>
              </a:buClr>
              <a:buSzPts val="1100"/>
              <a:buFont typeface="Noto Sans Symbols"/>
              <a:buChar char="●"/>
              <a:defRPr/>
            </a:lvl2pPr>
            <a:lvl3pPr marL="1371600" lvl="2" indent="-298450" algn="l">
              <a:lnSpc>
                <a:spcPct val="100000"/>
              </a:lnSpc>
              <a:spcBef>
                <a:spcPts val="400"/>
              </a:spcBef>
              <a:spcAft>
                <a:spcPts val="0"/>
              </a:spcAft>
              <a:buClr>
                <a:srgbClr val="170981"/>
              </a:buClr>
              <a:buSzPts val="1100"/>
              <a:buFont typeface="Noto Sans Symbols"/>
              <a:buChar char="●"/>
              <a:defRPr/>
            </a:lvl3pPr>
            <a:lvl4pPr marL="1828800" lvl="3" indent="-298450" algn="l">
              <a:lnSpc>
                <a:spcPct val="100000"/>
              </a:lnSpc>
              <a:spcBef>
                <a:spcPts val="400"/>
              </a:spcBef>
              <a:spcAft>
                <a:spcPts val="0"/>
              </a:spcAft>
              <a:buClr>
                <a:srgbClr val="170981"/>
              </a:buClr>
              <a:buSzPts val="1100"/>
              <a:buFont typeface="Noto Sans Symbols"/>
              <a:buChar char="●"/>
              <a:defRPr/>
            </a:lvl4pPr>
            <a:lvl5pPr marL="2286000" lvl="4" indent="-317500" algn="l">
              <a:lnSpc>
                <a:spcPct val="100000"/>
              </a:lnSpc>
              <a:spcBef>
                <a:spcPts val="400"/>
              </a:spcBef>
              <a:spcAft>
                <a:spcPts val="0"/>
              </a:spcAft>
              <a:buClr>
                <a:srgbClr val="170981"/>
              </a:buClr>
              <a:buSzPts val="1400"/>
              <a:buFont typeface="Noto Sans Symbols"/>
              <a:buChar char="🕔"/>
              <a:defRPr/>
            </a:lvl5pPr>
            <a:lvl6pPr marL="2743200" lvl="5" indent="-317500" algn="l">
              <a:lnSpc>
                <a:spcPct val="100000"/>
              </a:lnSpc>
              <a:spcBef>
                <a:spcPts val="400"/>
              </a:spcBef>
              <a:spcAft>
                <a:spcPts val="0"/>
              </a:spcAft>
              <a:buClr>
                <a:srgbClr val="000000"/>
              </a:buClr>
              <a:buSzPts val="1400"/>
              <a:buChar char="»"/>
              <a:defRPr/>
            </a:lvl6pPr>
            <a:lvl7pPr marL="3200400" lvl="6" indent="-317500" algn="l">
              <a:lnSpc>
                <a:spcPct val="100000"/>
              </a:lnSpc>
              <a:spcBef>
                <a:spcPts val="400"/>
              </a:spcBef>
              <a:spcAft>
                <a:spcPts val="0"/>
              </a:spcAft>
              <a:buClr>
                <a:srgbClr val="000000"/>
              </a:buClr>
              <a:buSzPts val="1400"/>
              <a:buChar char="»"/>
              <a:defRPr/>
            </a:lvl7pPr>
            <a:lvl8pPr marL="3657600" lvl="7" indent="-317500" algn="l">
              <a:lnSpc>
                <a:spcPct val="100000"/>
              </a:lnSpc>
              <a:spcBef>
                <a:spcPts val="400"/>
              </a:spcBef>
              <a:spcAft>
                <a:spcPts val="0"/>
              </a:spcAft>
              <a:buClr>
                <a:srgbClr val="000000"/>
              </a:buClr>
              <a:buSzPts val="1400"/>
              <a:buChar char="»"/>
              <a:defRPr/>
            </a:lvl8pPr>
            <a:lvl9pPr marL="4114800" lvl="8" indent="-317500" algn="l">
              <a:lnSpc>
                <a:spcPct val="100000"/>
              </a:lnSpc>
              <a:spcBef>
                <a:spcPts val="400"/>
              </a:spcBef>
              <a:spcAft>
                <a:spcPts val="0"/>
              </a:spcAft>
              <a:buClr>
                <a:srgbClr val="000000"/>
              </a:buClr>
              <a:buSzPts val="1400"/>
              <a:buChar char="»"/>
              <a:defRPr/>
            </a:lvl9pPr>
          </a:lstStyle>
          <a:p>
            <a:endParaRPr/>
          </a:p>
        </p:txBody>
      </p:sp>
      <p:sp>
        <p:nvSpPr>
          <p:cNvPr id="107" name="Google Shape;107;p22"/>
          <p:cNvSpPr txBox="1">
            <a:spLocks noGrp="1"/>
          </p:cNvSpPr>
          <p:nvPr>
            <p:ph type="sldNum" idx="12"/>
          </p:nvPr>
        </p:nvSpPr>
        <p:spPr>
          <a:xfrm>
            <a:off x="8909628" y="4926806"/>
            <a:ext cx="234600" cy="220800"/>
          </a:xfrm>
          <a:prstGeom prst="rect">
            <a:avLst/>
          </a:prstGeom>
          <a:noFill/>
          <a:ln>
            <a:noFill/>
          </a:ln>
        </p:spPr>
        <p:txBody>
          <a:bodyPr spcFirstLastPara="1" wrap="square" lIns="34250" tIns="34250" rIns="34250" bIns="34250" anchor="t" anchorCtr="0">
            <a:noAutofit/>
          </a:bodyPr>
          <a:lstStyle>
            <a:lvl1pPr marL="0" marR="0" lvl="0"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Calibri"/>
              <a:buNone/>
              <a:defRPr sz="1100" b="1"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283779" y="273844"/>
            <a:ext cx="8576400" cy="427800"/>
          </a:xfrm>
          <a:prstGeom prst="rect">
            <a:avLst/>
          </a:prstGeom>
          <a:noFill/>
          <a:ln>
            <a:noFill/>
          </a:ln>
        </p:spPr>
        <p:txBody>
          <a:bodyPr spcFirstLastPara="1" wrap="square" lIns="68550" tIns="34250" rIns="68550" bIns="34250"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23"/>
          <p:cNvSpPr txBox="1">
            <a:spLocks noGrp="1"/>
          </p:cNvSpPr>
          <p:nvPr>
            <p:ph type="body" idx="1"/>
          </p:nvPr>
        </p:nvSpPr>
        <p:spPr>
          <a:xfrm>
            <a:off x="283779" y="836107"/>
            <a:ext cx="4231200" cy="3796500"/>
          </a:xfrm>
          <a:prstGeom prst="rect">
            <a:avLst/>
          </a:prstGeom>
          <a:noFill/>
          <a:ln>
            <a:noFill/>
          </a:ln>
        </p:spPr>
        <p:txBody>
          <a:bodyPr spcFirstLastPara="1" wrap="square" lIns="68550" tIns="34250" rIns="68550" bIns="34250" anchor="t" anchorCtr="0">
            <a:norm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1" name="Google Shape;111;p23"/>
          <p:cNvSpPr txBox="1">
            <a:spLocks noGrp="1"/>
          </p:cNvSpPr>
          <p:nvPr>
            <p:ph type="body" idx="2"/>
          </p:nvPr>
        </p:nvSpPr>
        <p:spPr>
          <a:xfrm>
            <a:off x="4629149" y="836106"/>
            <a:ext cx="4231200" cy="3796500"/>
          </a:xfrm>
          <a:prstGeom prst="rect">
            <a:avLst/>
          </a:prstGeom>
          <a:noFill/>
          <a:ln>
            <a:noFill/>
          </a:ln>
        </p:spPr>
        <p:txBody>
          <a:bodyPr spcFirstLastPara="1" wrap="square" lIns="68550" tIns="34250" rIns="68550" bIns="34250" anchor="t" anchorCtr="0">
            <a:norm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23"/>
          <p:cNvSpPr txBox="1">
            <a:spLocks noGrp="1"/>
          </p:cNvSpPr>
          <p:nvPr>
            <p:ph type="dt" idx="10"/>
          </p:nvPr>
        </p:nvSpPr>
        <p:spPr>
          <a:xfrm>
            <a:off x="283779" y="4767263"/>
            <a:ext cx="2057400" cy="273900"/>
          </a:xfrm>
          <a:prstGeom prst="rect">
            <a:avLst/>
          </a:prstGeom>
          <a:noFill/>
          <a:ln>
            <a:noFill/>
          </a:ln>
        </p:spPr>
        <p:txBody>
          <a:bodyPr spcFirstLastPara="1" wrap="square" lIns="68550" tIns="34250" rIns="68550" bIns="3425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23"/>
          <p:cNvSpPr txBox="1">
            <a:spLocks noGrp="1"/>
          </p:cNvSpPr>
          <p:nvPr>
            <p:ph type="ftr" idx="11"/>
          </p:nvPr>
        </p:nvSpPr>
        <p:spPr>
          <a:xfrm>
            <a:off x="3028950" y="4767263"/>
            <a:ext cx="3086100" cy="273900"/>
          </a:xfrm>
          <a:prstGeom prst="rect">
            <a:avLst/>
          </a:prstGeom>
          <a:noFill/>
          <a:ln>
            <a:noFill/>
          </a:ln>
        </p:spPr>
        <p:txBody>
          <a:bodyPr spcFirstLastPara="1" wrap="square" lIns="68550" tIns="34250" rIns="68550" bIns="3425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4" name="Google Shape;114;p23"/>
          <p:cNvSpPr txBox="1">
            <a:spLocks noGrp="1"/>
          </p:cNvSpPr>
          <p:nvPr>
            <p:ph type="sldNum" idx="12"/>
          </p:nvPr>
        </p:nvSpPr>
        <p:spPr>
          <a:xfrm>
            <a:off x="6802821" y="4767263"/>
            <a:ext cx="2057400" cy="273900"/>
          </a:xfrm>
          <a:prstGeom prst="rect">
            <a:avLst/>
          </a:prstGeom>
          <a:noFill/>
          <a:ln>
            <a:noFill/>
          </a:ln>
        </p:spPr>
        <p:txBody>
          <a:bodyPr spcFirstLastPara="1" wrap="square" lIns="68550" tIns="34250" rIns="68550" bIns="3425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74"/>
          <p:cNvSpPr txBox="1">
            <a:spLocks noGrp="1"/>
          </p:cNvSpPr>
          <p:nvPr>
            <p:ph type="title"/>
          </p:nvPr>
        </p:nvSpPr>
        <p:spPr>
          <a:xfrm>
            <a:off x="361950" y="273844"/>
            <a:ext cx="8420100" cy="47291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00"/>
              <a:buFont typeface="Roboto"/>
              <a:buNone/>
              <a:defRPr sz="2100" b="0" i="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74"/>
          <p:cNvSpPr txBox="1">
            <a:spLocks noGrp="1"/>
          </p:cNvSpPr>
          <p:nvPr>
            <p:ph type="body" idx="1"/>
          </p:nvPr>
        </p:nvSpPr>
        <p:spPr>
          <a:xfrm>
            <a:off x="361950" y="883921"/>
            <a:ext cx="8420100" cy="3748802"/>
          </a:xfrm>
          <a:prstGeom prst="rect">
            <a:avLst/>
          </a:prstGeom>
          <a:noFill/>
          <a:ln>
            <a:noFill/>
          </a:ln>
        </p:spPr>
        <p:txBody>
          <a:bodyPr spcFirstLastPara="1" wrap="square" lIns="91425" tIns="45700" rIns="91425" bIns="45700" anchor="t" anchorCtr="0">
            <a:normAutofit/>
          </a:bodyPr>
          <a:lstStyle>
            <a:lvl1pPr marL="342900" lvl="0" indent="-257175" algn="l">
              <a:lnSpc>
                <a:spcPct val="120000"/>
              </a:lnSpc>
              <a:spcBef>
                <a:spcPts val="750"/>
              </a:spcBef>
              <a:spcAft>
                <a:spcPts val="0"/>
              </a:spcAft>
              <a:buClr>
                <a:srgbClr val="2A2F36"/>
              </a:buClr>
              <a:buSzPts val="1800"/>
              <a:buChar char="•"/>
              <a:defRPr>
                <a:solidFill>
                  <a:srgbClr val="2A2F36"/>
                </a:solidFill>
                <a:latin typeface="Roboto"/>
                <a:ea typeface="Roboto"/>
                <a:cs typeface="Roboto"/>
                <a:sym typeface="Roboto"/>
              </a:defRPr>
            </a:lvl1pPr>
            <a:lvl2pPr marL="685800" lvl="1" indent="-247650" algn="l">
              <a:lnSpc>
                <a:spcPct val="120000"/>
              </a:lnSpc>
              <a:spcBef>
                <a:spcPts val="375"/>
              </a:spcBef>
              <a:spcAft>
                <a:spcPts val="0"/>
              </a:spcAft>
              <a:buClr>
                <a:srgbClr val="2A2F36"/>
              </a:buClr>
              <a:buSzPts val="1600"/>
              <a:buChar char="•"/>
              <a:defRPr>
                <a:solidFill>
                  <a:srgbClr val="2A2F36"/>
                </a:solidFill>
                <a:latin typeface="Roboto"/>
                <a:ea typeface="Roboto"/>
                <a:cs typeface="Roboto"/>
                <a:sym typeface="Roboto"/>
              </a:defRPr>
            </a:lvl2pPr>
            <a:lvl3pPr marL="1028700" lvl="2" indent="-238125" algn="l">
              <a:lnSpc>
                <a:spcPct val="120000"/>
              </a:lnSpc>
              <a:spcBef>
                <a:spcPts val="375"/>
              </a:spcBef>
              <a:spcAft>
                <a:spcPts val="0"/>
              </a:spcAft>
              <a:buClr>
                <a:srgbClr val="2A2F36"/>
              </a:buClr>
              <a:buSzPts val="1400"/>
              <a:buChar char="•"/>
              <a:defRPr>
                <a:solidFill>
                  <a:srgbClr val="2A2F36"/>
                </a:solidFill>
                <a:latin typeface="Roboto"/>
                <a:ea typeface="Roboto"/>
                <a:cs typeface="Roboto"/>
                <a:sym typeface="Roboto"/>
              </a:defRPr>
            </a:lvl3pPr>
            <a:lvl4pPr marL="1371600" lvl="3" indent="-228600" algn="l">
              <a:lnSpc>
                <a:spcPct val="120000"/>
              </a:lnSpc>
              <a:spcBef>
                <a:spcPts val="375"/>
              </a:spcBef>
              <a:spcAft>
                <a:spcPts val="0"/>
              </a:spcAft>
              <a:buClr>
                <a:srgbClr val="2A2F36"/>
              </a:buClr>
              <a:buSzPts val="1200"/>
              <a:buChar char="•"/>
              <a:defRPr>
                <a:solidFill>
                  <a:srgbClr val="2A2F36"/>
                </a:solidFill>
                <a:latin typeface="Roboto"/>
                <a:ea typeface="Roboto"/>
                <a:cs typeface="Roboto"/>
                <a:sym typeface="Roboto"/>
              </a:defRPr>
            </a:lvl4pPr>
            <a:lvl5pPr marL="1714500" lvl="4" indent="-228600" algn="l">
              <a:lnSpc>
                <a:spcPct val="120000"/>
              </a:lnSpc>
              <a:spcBef>
                <a:spcPts val="375"/>
              </a:spcBef>
              <a:spcAft>
                <a:spcPts val="0"/>
              </a:spcAft>
              <a:buClr>
                <a:srgbClr val="2A2F36"/>
              </a:buClr>
              <a:buSzPts val="1200"/>
              <a:buChar char="•"/>
              <a:defRPr>
                <a:solidFill>
                  <a:srgbClr val="2A2F36"/>
                </a:solidFill>
                <a:latin typeface="Roboto"/>
                <a:ea typeface="Roboto"/>
                <a:cs typeface="Roboto"/>
                <a:sym typeface="Roboto"/>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 name="Google Shape;28;p74"/>
          <p:cNvSpPr txBox="1">
            <a:spLocks noGrp="1"/>
          </p:cNvSpPr>
          <p:nvPr>
            <p:ph type="dt" idx="10"/>
          </p:nvPr>
        </p:nvSpPr>
        <p:spPr>
          <a:xfrm>
            <a:off x="361950" y="4767263"/>
            <a:ext cx="23241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4"/>
          <p:cNvSpPr txBox="1">
            <a:spLocks noGrp="1"/>
          </p:cNvSpPr>
          <p:nvPr>
            <p:ph type="sldNum" idx="12"/>
          </p:nvPr>
        </p:nvSpPr>
        <p:spPr>
          <a:xfrm>
            <a:off x="6457950" y="4767263"/>
            <a:ext cx="23241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83419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a:noFill/>
          <a:ln>
            <a:noFill/>
          </a:ln>
        </p:spPr>
        <p:txBody>
          <a:bodyPr spcFirstLastPara="1" wrap="square" lIns="68550" tIns="68550" rIns="68550" bIns="68550" anchor="t" anchorCtr="0">
            <a:noAutofit/>
          </a:bodyPr>
          <a:lstStyle>
            <a:lvl1pPr lvl="0" algn="l">
              <a:lnSpc>
                <a:spcPct val="100000"/>
              </a:lnSpc>
              <a:spcBef>
                <a:spcPts val="0"/>
              </a:spcBef>
              <a:spcAft>
                <a:spcPts val="0"/>
              </a:spcAft>
              <a:buClr>
                <a:schemeClr val="dk1"/>
              </a:buClr>
              <a:buSzPts val="2100"/>
              <a:buFont typeface="Calibri"/>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68" name="Google Shape;68;p15"/>
          <p:cNvSpPr txBox="1">
            <a:spLocks noGrp="1"/>
          </p:cNvSpPr>
          <p:nvPr>
            <p:ph type="body" idx="1"/>
          </p:nvPr>
        </p:nvSpPr>
        <p:spPr>
          <a:xfrm>
            <a:off x="311700" y="1152475"/>
            <a:ext cx="8520600" cy="3416400"/>
          </a:xfrm>
          <a:prstGeom prst="rect">
            <a:avLst/>
          </a:prstGeom>
          <a:noFill/>
          <a:ln>
            <a:noFill/>
          </a:ln>
        </p:spPr>
        <p:txBody>
          <a:bodyPr spcFirstLastPara="1" wrap="square" lIns="68550" tIns="68550" rIns="68550" bIns="68550" anchor="t" anchorCtr="0">
            <a:noAutofit/>
          </a:bodyPr>
          <a:lstStyle>
            <a:lvl1pPr marL="457200" lvl="0" indent="-317500" algn="l">
              <a:lnSpc>
                <a:spcPct val="100000"/>
              </a:lnSpc>
              <a:spcBef>
                <a:spcPts val="0"/>
              </a:spcBef>
              <a:spcAft>
                <a:spcPts val="0"/>
              </a:spcAft>
              <a:buClr>
                <a:schemeClr val="dk1"/>
              </a:buClr>
              <a:buSzPts val="1400"/>
              <a:buChar char="●"/>
              <a:defRPr/>
            </a:lvl1pPr>
            <a:lvl2pPr marL="914400" lvl="1" indent="-298450" algn="l">
              <a:lnSpc>
                <a:spcPct val="100000"/>
              </a:lnSpc>
              <a:spcBef>
                <a:spcPts val="1600"/>
              </a:spcBef>
              <a:spcAft>
                <a:spcPts val="0"/>
              </a:spcAft>
              <a:buClr>
                <a:schemeClr val="dk1"/>
              </a:buClr>
              <a:buSzPts val="1100"/>
              <a:buChar char="○"/>
              <a:defRPr/>
            </a:lvl2pPr>
            <a:lvl3pPr marL="1371600" lvl="2" indent="-298450" algn="l">
              <a:lnSpc>
                <a:spcPct val="100000"/>
              </a:lnSpc>
              <a:spcBef>
                <a:spcPts val="1600"/>
              </a:spcBef>
              <a:spcAft>
                <a:spcPts val="0"/>
              </a:spcAft>
              <a:buClr>
                <a:schemeClr val="dk1"/>
              </a:buClr>
              <a:buSzPts val="1100"/>
              <a:buChar char="■"/>
              <a:defRPr/>
            </a:lvl3pPr>
            <a:lvl4pPr marL="1828800" lvl="3" indent="-298450" algn="l">
              <a:lnSpc>
                <a:spcPct val="100000"/>
              </a:lnSpc>
              <a:spcBef>
                <a:spcPts val="1600"/>
              </a:spcBef>
              <a:spcAft>
                <a:spcPts val="0"/>
              </a:spcAft>
              <a:buClr>
                <a:schemeClr val="dk1"/>
              </a:buClr>
              <a:buSzPts val="1100"/>
              <a:buChar char="●"/>
              <a:defRPr/>
            </a:lvl4pPr>
            <a:lvl5pPr marL="2286000" lvl="4" indent="-298450" algn="l">
              <a:lnSpc>
                <a:spcPct val="100000"/>
              </a:lnSpc>
              <a:spcBef>
                <a:spcPts val="1600"/>
              </a:spcBef>
              <a:spcAft>
                <a:spcPts val="0"/>
              </a:spcAft>
              <a:buClr>
                <a:schemeClr val="dk1"/>
              </a:buClr>
              <a:buSzPts val="1100"/>
              <a:buChar char="○"/>
              <a:defRPr/>
            </a:lvl5pPr>
            <a:lvl6pPr marL="2743200" lvl="5" indent="-298450" algn="l">
              <a:lnSpc>
                <a:spcPct val="100000"/>
              </a:lnSpc>
              <a:spcBef>
                <a:spcPts val="1600"/>
              </a:spcBef>
              <a:spcAft>
                <a:spcPts val="0"/>
              </a:spcAft>
              <a:buClr>
                <a:schemeClr val="dk1"/>
              </a:buClr>
              <a:buSzPts val="1100"/>
              <a:buChar char="■"/>
              <a:defRPr/>
            </a:lvl6pPr>
            <a:lvl7pPr marL="3200400" lvl="6" indent="-298450" algn="l">
              <a:lnSpc>
                <a:spcPct val="100000"/>
              </a:lnSpc>
              <a:spcBef>
                <a:spcPts val="1600"/>
              </a:spcBef>
              <a:spcAft>
                <a:spcPts val="0"/>
              </a:spcAft>
              <a:buClr>
                <a:schemeClr val="dk1"/>
              </a:buClr>
              <a:buSzPts val="1100"/>
              <a:buChar char="●"/>
              <a:defRPr/>
            </a:lvl7pPr>
            <a:lvl8pPr marL="3657600" lvl="7" indent="-298450" algn="l">
              <a:lnSpc>
                <a:spcPct val="100000"/>
              </a:lnSpc>
              <a:spcBef>
                <a:spcPts val="1600"/>
              </a:spcBef>
              <a:spcAft>
                <a:spcPts val="0"/>
              </a:spcAft>
              <a:buClr>
                <a:schemeClr val="dk1"/>
              </a:buClr>
              <a:buSzPts val="1100"/>
              <a:buChar char="○"/>
              <a:defRPr/>
            </a:lvl8pPr>
            <a:lvl9pPr marL="4114800" lvl="8" indent="-298450" algn="l">
              <a:lnSpc>
                <a:spcPct val="100000"/>
              </a:lnSpc>
              <a:spcBef>
                <a:spcPts val="1600"/>
              </a:spcBef>
              <a:spcAft>
                <a:spcPts val="1600"/>
              </a:spcAft>
              <a:buClr>
                <a:schemeClr val="dk1"/>
              </a:buClr>
              <a:buSzPts val="1100"/>
              <a:buChar char="■"/>
              <a:defRPr/>
            </a:lvl9pPr>
          </a:lstStyle>
          <a:p>
            <a:endParaRPr/>
          </a:p>
        </p:txBody>
      </p:sp>
      <p:sp>
        <p:nvSpPr>
          <p:cNvPr id="69" name="Google Shape;69;p15"/>
          <p:cNvSpPr txBox="1">
            <a:spLocks noGrp="1"/>
          </p:cNvSpPr>
          <p:nvPr>
            <p:ph type="sldNum" idx="12"/>
          </p:nvPr>
        </p:nvSpPr>
        <p:spPr>
          <a:xfrm>
            <a:off x="8472458" y="4663217"/>
            <a:ext cx="548700" cy="393600"/>
          </a:xfrm>
          <a:prstGeom prst="rect">
            <a:avLst/>
          </a:prstGeom>
          <a:noFill/>
          <a:ln>
            <a:noFill/>
          </a:ln>
        </p:spPr>
        <p:txBody>
          <a:bodyPr spcFirstLastPara="1" wrap="square" lIns="68550" tIns="68550" rIns="68550" bIns="6855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69190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83779" y="273844"/>
            <a:ext cx="8576400" cy="427800"/>
          </a:xfrm>
          <a:prstGeom prst="rect">
            <a:avLst/>
          </a:prstGeom>
          <a:noFill/>
          <a:ln>
            <a:noFill/>
          </a:ln>
        </p:spPr>
        <p:txBody>
          <a:bodyPr spcFirstLastPara="1" wrap="square" lIns="68550" tIns="34250" rIns="68550" bIns="34250" anchor="ctr" anchorCtr="0">
            <a:norm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283779" y="835573"/>
            <a:ext cx="8576400" cy="3797100"/>
          </a:xfrm>
          <a:prstGeom prst="rect">
            <a:avLst/>
          </a:prstGeom>
          <a:noFill/>
          <a:ln>
            <a:noFill/>
          </a:ln>
        </p:spPr>
        <p:txBody>
          <a:bodyPr spcFirstLastPara="1" wrap="square" lIns="68550" tIns="34250" rIns="68550" bIns="34250" anchor="t" anchorCtr="0">
            <a:norm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298450" algn="l" rtl="0">
              <a:lnSpc>
                <a:spcPct val="10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83779" y="4767263"/>
            <a:ext cx="2057400" cy="273900"/>
          </a:xfrm>
          <a:prstGeom prst="rect">
            <a:avLst/>
          </a:prstGeom>
          <a:noFill/>
          <a:ln>
            <a:noFill/>
          </a:ln>
        </p:spPr>
        <p:txBody>
          <a:bodyPr spcFirstLastPara="1" wrap="square" lIns="68550" tIns="34250" rIns="68550" bIns="34250" anchor="ctr" anchorCtr="0">
            <a:noAutofit/>
          </a:bodyPr>
          <a:lstStyle>
            <a:lvl1pPr marR="0" lvl="0" algn="l" rtl="0">
              <a:lnSpc>
                <a:spcPct val="100000"/>
              </a:lnSpc>
              <a:spcBef>
                <a:spcPts val="0"/>
              </a:spcBef>
              <a:spcAft>
                <a:spcPts val="0"/>
              </a:spcAft>
              <a:buClr>
                <a:srgbClr val="000000"/>
              </a:buClr>
              <a:buSzPts val="1100"/>
              <a:buFont typeface="Arial"/>
              <a:buNone/>
              <a:defRPr sz="900" b="1"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50" tIns="34250" rIns="68550" bIns="34250" anchor="ctr" anchorCtr="0">
            <a:noAutofit/>
          </a:bodyPr>
          <a:lstStyle>
            <a:lvl1pPr marR="0" lvl="0" algn="ctr" rtl="0">
              <a:lnSpc>
                <a:spcPct val="100000"/>
              </a:lnSpc>
              <a:spcBef>
                <a:spcPts val="0"/>
              </a:spcBef>
              <a:spcAft>
                <a:spcPts val="0"/>
              </a:spcAft>
              <a:buClr>
                <a:srgbClr val="000000"/>
              </a:buClr>
              <a:buSzPts val="1100"/>
              <a:buFont typeface="Arial"/>
              <a:buNone/>
              <a:defRPr sz="900" b="1"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802821" y="4767263"/>
            <a:ext cx="2057400" cy="273900"/>
          </a:xfrm>
          <a:prstGeom prst="rect">
            <a:avLst/>
          </a:prstGeom>
          <a:noFill/>
          <a:ln>
            <a:noFill/>
          </a:ln>
        </p:spPr>
        <p:txBody>
          <a:bodyPr spcFirstLastPara="1" wrap="square" lIns="68550" tIns="34250" rIns="68550" bIns="3425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p:nvPr/>
        </p:nvSpPr>
        <p:spPr>
          <a:xfrm rot="10800000" flipH="1">
            <a:off x="0" y="-204"/>
            <a:ext cx="9144000" cy="82500"/>
          </a:xfrm>
          <a:prstGeom prst="rect">
            <a:avLst/>
          </a:prstGeom>
          <a:solidFill>
            <a:srgbClr val="B1D100"/>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7" name="Google Shape;57;p13"/>
          <p:cNvSpPr/>
          <p:nvPr/>
        </p:nvSpPr>
        <p:spPr>
          <a:xfrm>
            <a:off x="1" y="0"/>
            <a:ext cx="2242200" cy="82500"/>
          </a:xfrm>
          <a:prstGeom prst="rect">
            <a:avLst/>
          </a:prstGeom>
          <a:solidFill>
            <a:srgbClr val="23262E"/>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3" r:id="rId2"/>
    <p:sldLayoutId id="2147483665" r:id="rId3"/>
    <p:sldLayoutId id="2147483666" r:id="rId4"/>
    <p:sldLayoutId id="2147483667" r:id="rId5"/>
    <p:sldLayoutId id="2147483668" r:id="rId6"/>
    <p:sldLayoutId id="2147483691" r:id="rId7"/>
    <p:sldLayoutId id="214748369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engji@illinois.edu"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diagramColors" Target="../diagrams/colors3.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8.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8"/>
          <p:cNvSpPr txBox="1">
            <a:spLocks noGrp="1"/>
          </p:cNvSpPr>
          <p:nvPr>
            <p:ph type="ctrTitle"/>
          </p:nvPr>
        </p:nvSpPr>
        <p:spPr>
          <a:xfrm>
            <a:off x="282782" y="916145"/>
            <a:ext cx="9936162" cy="109299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b="1" dirty="0"/>
              <a:t>LLM Pretraining, Fine-tuning, Prompt Learning</a:t>
            </a:r>
            <a:endParaRPr sz="3600" b="1" i="0" u="none" strike="noStrike" cap="none" dirty="0">
              <a:solidFill>
                <a:srgbClr val="990000"/>
              </a:solidFill>
              <a:latin typeface="Arial"/>
              <a:ea typeface="Arial"/>
              <a:cs typeface="Arial"/>
              <a:sym typeface="Arial"/>
            </a:endParaRPr>
          </a:p>
        </p:txBody>
      </p:sp>
      <p:sp>
        <p:nvSpPr>
          <p:cNvPr id="293" name="Google Shape;293;p68"/>
          <p:cNvSpPr txBox="1">
            <a:spLocks noGrp="1"/>
          </p:cNvSpPr>
          <p:nvPr>
            <p:ph type="subTitle" idx="1"/>
          </p:nvPr>
        </p:nvSpPr>
        <p:spPr>
          <a:xfrm>
            <a:off x="0" y="2114550"/>
            <a:ext cx="8914258" cy="20284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990000"/>
              </a:buClr>
              <a:buSzPts val="2240"/>
              <a:buFont typeface="Noto Sans Symbols"/>
              <a:buNone/>
            </a:pPr>
            <a:r>
              <a:rPr lang="en-US" sz="3200" b="0" i="0" u="none" strike="noStrike" cap="none" dirty="0" err="1">
                <a:solidFill>
                  <a:schemeClr val="tx1"/>
                </a:solidFill>
                <a:latin typeface="Arial"/>
                <a:ea typeface="Arial"/>
                <a:cs typeface="Arial"/>
                <a:sym typeface="Arial"/>
              </a:rPr>
              <a:t>Heng</a:t>
            </a:r>
            <a:r>
              <a:rPr lang="en-US" sz="3200" b="0" i="0" u="none" strike="noStrike" cap="none" dirty="0">
                <a:solidFill>
                  <a:schemeClr val="tx1"/>
                </a:solidFill>
                <a:latin typeface="Arial"/>
                <a:ea typeface="Arial"/>
                <a:cs typeface="Arial"/>
                <a:sym typeface="Arial"/>
              </a:rPr>
              <a:t> Ji</a:t>
            </a:r>
          </a:p>
          <a:p>
            <a:pPr marL="0" marR="0" lvl="0" indent="0" algn="ctr" rtl="0">
              <a:spcBef>
                <a:spcPts val="640"/>
              </a:spcBef>
              <a:spcAft>
                <a:spcPts val="0"/>
              </a:spcAft>
              <a:buClr>
                <a:srgbClr val="990000"/>
              </a:buClr>
              <a:buSzPts val="2240"/>
              <a:buFont typeface="Noto Sans Symbols"/>
              <a:buNone/>
            </a:pPr>
            <a:r>
              <a:rPr lang="en-US" sz="3200" b="0" i="0" u="none" strike="noStrike" cap="none" dirty="0">
                <a:solidFill>
                  <a:schemeClr val="tx1"/>
                </a:solidFill>
                <a:latin typeface="Arial"/>
                <a:ea typeface="Arial"/>
                <a:cs typeface="Arial"/>
                <a:sym typeface="Arial"/>
                <a:hlinkClick r:id="rId3"/>
              </a:rPr>
              <a:t>hengji@illinois.edu</a:t>
            </a:r>
            <a:endParaRPr lang="en-US" sz="3200" b="0" i="0" u="none" strike="noStrike" cap="none" dirty="0">
              <a:solidFill>
                <a:schemeClr val="tx1"/>
              </a:solidFill>
              <a:latin typeface="Arial"/>
              <a:ea typeface="Arial"/>
              <a:cs typeface="Arial"/>
              <a:sym typeface="Arial"/>
            </a:endParaRPr>
          </a:p>
          <a:p>
            <a:pPr marL="0" marR="0" lvl="0" indent="0" algn="ctr" rtl="0">
              <a:spcBef>
                <a:spcPts val="640"/>
              </a:spcBef>
              <a:spcAft>
                <a:spcPts val="0"/>
              </a:spcAft>
              <a:buClr>
                <a:srgbClr val="990000"/>
              </a:buClr>
              <a:buSzPts val="2240"/>
              <a:buFont typeface="Noto Sans Symbols"/>
              <a:buNone/>
            </a:pPr>
            <a:endParaRPr lang="en-US" dirty="0">
              <a:solidFill>
                <a:schemeClr val="tx1"/>
              </a:solidFill>
              <a:latin typeface="Arial"/>
              <a:ea typeface="Arial"/>
              <a:cs typeface="Arial"/>
              <a:sym typeface="Arial"/>
            </a:endParaRPr>
          </a:p>
          <a:p>
            <a:pPr marL="0" marR="0" lvl="0" indent="0" algn="ctr" rtl="0">
              <a:spcBef>
                <a:spcPts val="640"/>
              </a:spcBef>
              <a:spcAft>
                <a:spcPts val="0"/>
              </a:spcAft>
              <a:buClr>
                <a:srgbClr val="990000"/>
              </a:buClr>
              <a:buSzPts val="2240"/>
              <a:buFont typeface="Noto Sans Symbols"/>
              <a:buNone/>
            </a:pPr>
            <a:endParaRPr lang="en-US" dirty="0">
              <a:solidFill>
                <a:schemeClr val="tx1"/>
              </a:solidFill>
              <a:latin typeface="Arial"/>
              <a:ea typeface="Arial"/>
              <a:cs typeface="Arial"/>
              <a:sym typeface="Arial"/>
            </a:endParaRPr>
          </a:p>
          <a:p>
            <a:pPr marL="0" marR="0" lvl="0" indent="0" algn="ctr" rtl="0">
              <a:spcBef>
                <a:spcPts val="640"/>
              </a:spcBef>
              <a:spcAft>
                <a:spcPts val="0"/>
              </a:spcAft>
              <a:buClr>
                <a:srgbClr val="990000"/>
              </a:buClr>
              <a:buSzPts val="2240"/>
              <a:buFont typeface="Noto Sans Symbols"/>
              <a:buNone/>
            </a:pPr>
            <a:r>
              <a:rPr lang="en-US" dirty="0">
                <a:solidFill>
                  <a:schemeClr val="tx1"/>
                </a:solidFill>
                <a:latin typeface="Arial"/>
                <a:ea typeface="Arial"/>
                <a:cs typeface="Arial"/>
                <a:sym typeface="Arial"/>
              </a:rPr>
              <a:t>Acknowledgement: Some Slides are from Dan </a:t>
            </a:r>
            <a:r>
              <a:rPr lang="en-US" dirty="0" err="1">
                <a:solidFill>
                  <a:schemeClr val="tx1"/>
                </a:solidFill>
                <a:latin typeface="Arial"/>
                <a:ea typeface="Arial"/>
                <a:cs typeface="Arial"/>
                <a:sym typeface="Arial"/>
              </a:rPr>
              <a:t>Jurafsky</a:t>
            </a:r>
            <a:r>
              <a:rPr lang="en-US" dirty="0">
                <a:solidFill>
                  <a:schemeClr val="tx1"/>
                </a:solidFill>
                <a:latin typeface="Arial"/>
                <a:ea typeface="Arial"/>
                <a:cs typeface="Arial"/>
                <a:sym typeface="Arial"/>
              </a:rPr>
              <a:t>, James Martin and </a:t>
            </a:r>
            <a:r>
              <a:rPr lang="en-US" dirty="0" err="1">
                <a:solidFill>
                  <a:schemeClr val="tx1"/>
                </a:solidFill>
                <a:latin typeface="Arial"/>
                <a:ea typeface="Arial"/>
                <a:cs typeface="Arial"/>
                <a:sym typeface="Arial"/>
              </a:rPr>
              <a:t>Pengfei</a:t>
            </a:r>
            <a:r>
              <a:rPr lang="en-US" dirty="0">
                <a:solidFill>
                  <a:schemeClr val="tx1"/>
                </a:solidFill>
                <a:latin typeface="Arial"/>
                <a:ea typeface="Arial"/>
                <a:cs typeface="Arial"/>
                <a:sym typeface="Arial"/>
              </a:rPr>
              <a:t> Liu</a:t>
            </a:r>
          </a:p>
        </p:txBody>
      </p:sp>
    </p:spTree>
    <p:extLst>
      <p:ext uri="{BB962C8B-B14F-4D97-AF65-F5344CB8AC3E}">
        <p14:creationId xmlns:p14="http://schemas.microsoft.com/office/powerpoint/2010/main" val="3830319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489B-5F0A-91A6-D6EA-22DB558F09A9}"/>
              </a:ext>
            </a:extLst>
          </p:cNvPr>
          <p:cNvSpPr>
            <a:spLocks noGrp="1"/>
          </p:cNvSpPr>
          <p:nvPr>
            <p:ph type="title"/>
          </p:nvPr>
        </p:nvSpPr>
        <p:spPr/>
        <p:txBody>
          <a:bodyPr/>
          <a:lstStyle/>
          <a:p>
            <a:r>
              <a:rPr lang="en-US" dirty="0"/>
              <a:t>Random sampling doesn't work very well</a:t>
            </a:r>
          </a:p>
        </p:txBody>
      </p:sp>
      <p:sp>
        <p:nvSpPr>
          <p:cNvPr id="3" name="Content Placeholder 2">
            <a:extLst>
              <a:ext uri="{FF2B5EF4-FFF2-40B4-BE49-F238E27FC236}">
                <a16:creationId xmlns:a16="http://schemas.microsoft.com/office/drawing/2014/main" id="{BBA09B9A-406D-338B-7F8F-DBEE6CE5A70D}"/>
              </a:ext>
            </a:extLst>
          </p:cNvPr>
          <p:cNvSpPr>
            <a:spLocks noGrp="1"/>
          </p:cNvSpPr>
          <p:nvPr>
            <p:ph idx="1"/>
          </p:nvPr>
        </p:nvSpPr>
        <p:spPr/>
        <p:txBody>
          <a:bodyPr>
            <a:normAutofit lnSpcReduction="10000"/>
          </a:bodyPr>
          <a:lstStyle/>
          <a:p>
            <a:r>
              <a:rPr lang="en-US" sz="2700" dirty="0">
                <a:latin typeface="Calibri" panose="020F0502020204030204" pitchFamily="34" charset="0"/>
                <a:cs typeface="Calibri" panose="020F0502020204030204" pitchFamily="34" charset="0"/>
              </a:rPr>
              <a:t>Even though random sampling mostly generate sensible, high-probable words, </a:t>
            </a:r>
          </a:p>
          <a:p>
            <a:r>
              <a:rPr lang="en-US" sz="2700" dirty="0">
                <a:latin typeface="Calibri" panose="020F0502020204030204" pitchFamily="34" charset="0"/>
                <a:cs typeface="Calibri" panose="020F0502020204030204" pitchFamily="34" charset="0"/>
              </a:rPr>
              <a:t>There are many odd, low- probability words in the tail of the distribution </a:t>
            </a:r>
          </a:p>
          <a:p>
            <a:r>
              <a:rPr lang="en-US" sz="2700" dirty="0">
                <a:latin typeface="Calibri" panose="020F0502020204030204" pitchFamily="34" charset="0"/>
                <a:cs typeface="Calibri" panose="020F0502020204030204" pitchFamily="34" charset="0"/>
              </a:rPr>
              <a:t>Each one is low- probability but added up they constitute a large portion of the distribution </a:t>
            </a:r>
          </a:p>
          <a:p>
            <a:r>
              <a:rPr lang="en-US" sz="2700" dirty="0">
                <a:latin typeface="Calibri" panose="020F0502020204030204" pitchFamily="34" charset="0"/>
                <a:cs typeface="Calibri" panose="020F0502020204030204" pitchFamily="34" charset="0"/>
              </a:rPr>
              <a:t>So they get picked enough to generate weird sentences</a:t>
            </a:r>
          </a:p>
          <a:p>
            <a:endParaRPr lang="en-US" dirty="0"/>
          </a:p>
        </p:txBody>
      </p:sp>
    </p:spTree>
    <p:extLst>
      <p:ext uri="{BB962C8B-B14F-4D97-AF65-F5344CB8AC3E}">
        <p14:creationId xmlns:p14="http://schemas.microsoft.com/office/powerpoint/2010/main" val="30575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89A-4BA0-1F6B-4287-FEC30F756C8F}"/>
              </a:ext>
            </a:extLst>
          </p:cNvPr>
          <p:cNvSpPr>
            <a:spLocks noGrp="1"/>
          </p:cNvSpPr>
          <p:nvPr>
            <p:ph type="title"/>
          </p:nvPr>
        </p:nvSpPr>
        <p:spPr/>
        <p:txBody>
          <a:bodyPr>
            <a:normAutofit/>
          </a:bodyPr>
          <a:lstStyle/>
          <a:p>
            <a:r>
              <a:rPr lang="en-US" dirty="0"/>
              <a:t>Factors in word sampling: </a:t>
            </a:r>
            <a:r>
              <a:rPr lang="en-US" b="1" dirty="0"/>
              <a:t>quality</a:t>
            </a:r>
            <a:r>
              <a:rPr lang="en-US" dirty="0"/>
              <a:t> and </a:t>
            </a:r>
            <a:r>
              <a:rPr lang="en-US" b="1" dirty="0"/>
              <a:t>diversity</a:t>
            </a:r>
          </a:p>
        </p:txBody>
      </p:sp>
      <p:sp>
        <p:nvSpPr>
          <p:cNvPr id="3" name="Content Placeholder 2">
            <a:extLst>
              <a:ext uri="{FF2B5EF4-FFF2-40B4-BE49-F238E27FC236}">
                <a16:creationId xmlns:a16="http://schemas.microsoft.com/office/drawing/2014/main" id="{F148574C-C660-DA47-C145-BC348C79F08F}"/>
              </a:ext>
            </a:extLst>
          </p:cNvPr>
          <p:cNvSpPr>
            <a:spLocks noGrp="1"/>
          </p:cNvSpPr>
          <p:nvPr>
            <p:ph idx="1"/>
          </p:nvPr>
        </p:nvSpPr>
        <p:spPr/>
        <p:txBody>
          <a:bodyPr>
            <a:normAutofit lnSpcReduction="10000"/>
          </a:bodyPr>
          <a:lstStyle/>
          <a:p>
            <a:r>
              <a:rPr lang="en-US" sz="2400" dirty="0">
                <a:latin typeface="Calibri" panose="020F0502020204030204" pitchFamily="34" charset="0"/>
                <a:cs typeface="Calibri" panose="020F0502020204030204" pitchFamily="34" charset="0"/>
              </a:rPr>
              <a:t>Emphasize </a:t>
            </a:r>
            <a:r>
              <a:rPr lang="en-US" sz="2400" b="1" dirty="0">
                <a:latin typeface="Calibri" panose="020F0502020204030204" pitchFamily="34" charset="0"/>
                <a:cs typeface="Calibri" panose="020F0502020204030204" pitchFamily="34" charset="0"/>
              </a:rPr>
              <a:t>high-probability </a:t>
            </a:r>
            <a:r>
              <a:rPr lang="en-US" sz="2400" dirty="0">
                <a:latin typeface="Calibri" panose="020F0502020204030204" pitchFamily="34" charset="0"/>
                <a:cs typeface="Calibri" panose="020F0502020204030204" pitchFamily="34" charset="0"/>
              </a:rPr>
              <a:t>words </a:t>
            </a:r>
          </a:p>
          <a:p>
            <a:r>
              <a:rPr lang="en-US" sz="2400" dirty="0">
                <a:latin typeface="Calibri" panose="020F0502020204030204" pitchFamily="34" charset="0"/>
                <a:cs typeface="Calibri" panose="020F0502020204030204" pitchFamily="34" charset="0"/>
              </a:rPr>
              <a:t>	+ </a:t>
            </a:r>
            <a:r>
              <a:rPr lang="en-US" sz="2400" b="1" dirty="0">
                <a:latin typeface="Calibri" panose="020F0502020204030204" pitchFamily="34" charset="0"/>
                <a:cs typeface="Calibri" panose="020F0502020204030204" pitchFamily="34" charset="0"/>
              </a:rPr>
              <a:t>quality</a:t>
            </a:r>
            <a:r>
              <a:rPr lang="en-US" sz="2400" dirty="0">
                <a:latin typeface="Calibri" panose="020F0502020204030204" pitchFamily="34" charset="0"/>
                <a:cs typeface="Calibri" panose="020F0502020204030204" pitchFamily="34" charset="0"/>
              </a:rPr>
              <a:t>: more  accurate, coherent, and factual, </a:t>
            </a:r>
          </a:p>
          <a:p>
            <a:pPr marL="0" indent="0"/>
            <a:r>
              <a:rPr lang="en-US" sz="2400" b="1" dirty="0">
                <a:latin typeface="Calibri" panose="020F0502020204030204" pitchFamily="34" charset="0"/>
                <a:cs typeface="Calibri" panose="020F0502020204030204" pitchFamily="34" charset="0"/>
              </a:rPr>
              <a:t>- diversity</a:t>
            </a:r>
            <a:r>
              <a:rPr lang="en-US" sz="2400" dirty="0">
                <a:latin typeface="Calibri" panose="020F0502020204030204" pitchFamily="34" charset="0"/>
                <a:cs typeface="Calibri" panose="020F0502020204030204" pitchFamily="34" charset="0"/>
              </a:rPr>
              <a:t>: boring, repetitive. </a:t>
            </a:r>
          </a:p>
          <a:p>
            <a:pPr indent="-342900">
              <a:buFontTx/>
              <a:buChar char="-"/>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Emphasize </a:t>
            </a:r>
            <a:r>
              <a:rPr lang="en-US" sz="2400" b="1" dirty="0">
                <a:latin typeface="Calibri" panose="020F0502020204030204" pitchFamily="34" charset="0"/>
                <a:cs typeface="Calibri" panose="020F0502020204030204" pitchFamily="34" charset="0"/>
              </a:rPr>
              <a:t>middle-probability</a:t>
            </a:r>
            <a:r>
              <a:rPr lang="en-US" sz="2400" dirty="0">
                <a:latin typeface="Calibri" panose="020F0502020204030204" pitchFamily="34" charset="0"/>
                <a:cs typeface="Calibri" panose="020F0502020204030204" pitchFamily="34" charset="0"/>
              </a:rPr>
              <a:t> words </a:t>
            </a:r>
          </a:p>
          <a:p>
            <a:r>
              <a:rPr lang="en-US" sz="24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diversity</a:t>
            </a:r>
            <a:r>
              <a:rPr lang="en-US" sz="2400" dirty="0">
                <a:latin typeface="Calibri" panose="020F0502020204030204" pitchFamily="34" charset="0"/>
                <a:cs typeface="Calibri" panose="020F0502020204030204" pitchFamily="34" charset="0"/>
              </a:rPr>
              <a:t>: more creative, diverse, </a:t>
            </a:r>
          </a:p>
          <a:p>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quality</a:t>
            </a:r>
            <a:r>
              <a:rPr lang="en-US" sz="2400" dirty="0">
                <a:latin typeface="Calibri" panose="020F0502020204030204" pitchFamily="34" charset="0"/>
                <a:cs typeface="Calibri" panose="020F0502020204030204" pitchFamily="34" charset="0"/>
              </a:rPr>
              <a:t>: less factual, incoherent</a:t>
            </a:r>
            <a:endParaRPr lang="en-US" dirty="0"/>
          </a:p>
        </p:txBody>
      </p:sp>
    </p:spTree>
    <p:extLst>
      <p:ext uri="{BB962C8B-B14F-4D97-AF65-F5344CB8AC3E}">
        <p14:creationId xmlns:p14="http://schemas.microsoft.com/office/powerpoint/2010/main" val="383678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lstStyle/>
          <a:p>
            <a:pPr>
              <a:buFont typeface="+mj-lt"/>
              <a:buAutoNum type="arabicPeriod"/>
            </a:pPr>
            <a:r>
              <a:rPr lang="en-US" dirty="0">
                <a:effectLst/>
                <a:latin typeface="Calibri" panose="020F0502020204030204" pitchFamily="34" charset="0"/>
                <a:cs typeface="Calibri" panose="020F0502020204030204" pitchFamily="34" charset="0"/>
              </a:rPr>
              <a:t> Choose #</a:t>
            </a:r>
            <a:r>
              <a:rPr lang="en-US" dirty="0">
                <a:latin typeface="Calibri" panose="020F0502020204030204" pitchFamily="34" charset="0"/>
                <a:cs typeface="Calibri" panose="020F0502020204030204" pitchFamily="34" charset="0"/>
              </a:rPr>
              <a:t> of </a:t>
            </a:r>
            <a:r>
              <a:rPr lang="en-US" dirty="0">
                <a:effectLst/>
                <a:latin typeface="Calibri" panose="020F0502020204030204" pitchFamily="34" charset="0"/>
                <a:cs typeface="Calibri" panose="020F0502020204030204" pitchFamily="34" charset="0"/>
              </a:rPr>
              <a:t>words </a:t>
            </a:r>
            <a:r>
              <a:rPr lang="en-US" i="1" dirty="0">
                <a:effectLst/>
                <a:latin typeface="Calibri" panose="020F0502020204030204" pitchFamily="34" charset="0"/>
                <a:cs typeface="Calibri" panose="020F0502020204030204" pitchFamily="34" charset="0"/>
              </a:rPr>
              <a:t>k </a:t>
            </a:r>
            <a:endParaRPr lang="en-US" dirty="0">
              <a:effectLst/>
              <a:latin typeface="Calibri" panose="020F0502020204030204" pitchFamily="34" charset="0"/>
              <a:cs typeface="Calibri" panose="020F0502020204030204" pitchFamily="34" charset="0"/>
            </a:endParaRPr>
          </a:p>
          <a:p>
            <a:pPr>
              <a:buFont typeface="+mj-lt"/>
              <a:buAutoNum type="arabicPeriod"/>
            </a:pPr>
            <a:r>
              <a:rPr lang="en-US" dirty="0">
                <a:effectLst/>
                <a:latin typeface="Calibri" panose="020F0502020204030204" pitchFamily="34" charset="0"/>
                <a:cs typeface="Calibri" panose="020F0502020204030204" pitchFamily="34" charset="0"/>
              </a:rPr>
              <a:t> For each word in the vocabulary </a:t>
            </a:r>
            <a:r>
              <a:rPr lang="en-US" i="1" dirty="0">
                <a:effectLst/>
                <a:latin typeface="Calibri" panose="020F0502020204030204" pitchFamily="34" charset="0"/>
                <a:cs typeface="Calibri" panose="020F0502020204030204" pitchFamily="34" charset="0"/>
              </a:rPr>
              <a:t>V </a:t>
            </a:r>
            <a:r>
              <a:rPr lang="en-US" dirty="0">
                <a:effectLst/>
                <a:latin typeface="Calibri" panose="020F0502020204030204" pitchFamily="34" charset="0"/>
                <a:cs typeface="Calibri" panose="020F0502020204030204" pitchFamily="34" charset="0"/>
              </a:rPr>
              <a:t>, use the language model to compute the likelihood of this word given the context </a:t>
            </a:r>
            <a:r>
              <a:rPr lang="en-US" i="1" dirty="0">
                <a:effectLst/>
                <a:latin typeface="Calibri" panose="020F0502020204030204" pitchFamily="34" charset="0"/>
                <a:cs typeface="Calibri" panose="020F0502020204030204" pitchFamily="34" charset="0"/>
              </a:rPr>
              <a:t>p</a:t>
            </a:r>
            <a:r>
              <a:rPr lang="en-US" dirty="0">
                <a:effectLst/>
                <a:latin typeface="Calibri" panose="020F0502020204030204" pitchFamily="34" charset="0"/>
                <a:cs typeface="Calibri" panose="020F0502020204030204" pitchFamily="34" charset="0"/>
              </a:rPr>
              <a:t>(</a:t>
            </a:r>
            <a:r>
              <a:rPr lang="en-US" i="1" dirty="0" err="1">
                <a:effectLst/>
                <a:latin typeface="Calibri" panose="020F0502020204030204" pitchFamily="34" charset="0"/>
                <a:cs typeface="Calibri" panose="020F0502020204030204" pitchFamily="34" charset="0"/>
              </a:rPr>
              <a:t>wt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a:t>
            </a:r>
            <a:r>
              <a:rPr lang="en-US" baseline="-25000" dirty="0">
                <a:effectLst/>
                <a:latin typeface="Calibri" panose="020F0502020204030204" pitchFamily="34" charset="0"/>
                <a:cs typeface="Calibri" panose="020F0502020204030204" pitchFamily="34" charset="0"/>
              </a:rPr>
              <a:t>&lt;</a:t>
            </a:r>
            <a:r>
              <a:rPr lang="en-US" i="1" baseline="-25000" dirty="0">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 </a:t>
            </a:r>
          </a:p>
          <a:p>
            <a:pPr>
              <a:buFont typeface="+mj-lt"/>
              <a:buAutoNum type="arabicPeriod"/>
            </a:pPr>
            <a:r>
              <a:rPr lang="en-US" dirty="0">
                <a:effectLst/>
                <a:latin typeface="Calibri" panose="020F0502020204030204" pitchFamily="34" charset="0"/>
                <a:cs typeface="Calibri" panose="020F0502020204030204" pitchFamily="34" charset="0"/>
              </a:rPr>
              <a:t> Sort the words by likelihood, keep only the top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 probable words. </a:t>
            </a:r>
          </a:p>
          <a:p>
            <a:pPr>
              <a:buFont typeface="+mj-lt"/>
              <a:buAutoNum type="arabicPeriod"/>
            </a:pPr>
            <a:r>
              <a:rPr lang="en-US" dirty="0">
                <a:effectLst/>
                <a:latin typeface="Calibri" panose="020F0502020204030204" pitchFamily="34" charset="0"/>
                <a:cs typeface="Calibri" panose="020F0502020204030204" pitchFamily="34" charset="0"/>
              </a:rPr>
              <a:t> Renormalize the scores of the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words to be a legitimate probability distribution. </a:t>
            </a:r>
          </a:p>
          <a:p>
            <a:pPr>
              <a:buFont typeface="+mj-lt"/>
              <a:buAutoNum type="arabicPeriod"/>
            </a:pPr>
            <a:r>
              <a:rPr lang="en-US" dirty="0">
                <a:effectLst/>
                <a:latin typeface="Calibri" panose="020F0502020204030204" pitchFamily="34" charset="0"/>
                <a:cs typeface="Calibri" panose="020F0502020204030204" pitchFamily="34" charset="0"/>
              </a:rPr>
              <a:t> Randomly sample a word from within these remaining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most-probable words according to its probability</a:t>
            </a:r>
            <a:r>
              <a:rPr lang="en-US" sz="1350" dirty="0">
                <a:latin typeface="NimbusRomNo9L"/>
              </a:rPr>
              <a:t>. </a:t>
            </a:r>
            <a:endParaRPr lang="en-US" sz="900" dirty="0"/>
          </a:p>
          <a:p>
            <a:pPr>
              <a:buFont typeface="+mj-lt"/>
              <a:buAutoNum type="arabicPeriod"/>
            </a:pPr>
            <a:endParaRPr lang="en-US" sz="1350" dirty="0">
              <a:latin typeface="NimbusRomNo9L"/>
            </a:endParaRPr>
          </a:p>
          <a:p>
            <a:endParaRPr lang="en-US" dirty="0"/>
          </a:p>
        </p:txBody>
      </p:sp>
    </p:spTree>
    <p:extLst>
      <p:ext uri="{BB962C8B-B14F-4D97-AF65-F5344CB8AC3E}">
        <p14:creationId xmlns:p14="http://schemas.microsoft.com/office/powerpoint/2010/main" val="420174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Top-p sampling (= nucleus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normAutofit/>
          </a:bodyPr>
          <a:lstStyle/>
          <a:p>
            <a:pPr marL="0" indent="0"/>
            <a:r>
              <a:rPr lang="en-US" sz="2400" dirty="0">
                <a:latin typeface="Calibri" panose="020F0502020204030204" pitchFamily="34" charset="0"/>
                <a:cs typeface="Calibri" panose="020F0502020204030204" pitchFamily="34" charset="0"/>
              </a:rPr>
              <a:t>Problem with top-</a:t>
            </a:r>
            <a:r>
              <a:rPr lang="en-US" sz="2400" i="1" dirty="0">
                <a:latin typeface="Calibri" panose="020F0502020204030204" pitchFamily="34" charset="0"/>
                <a:cs typeface="Calibri" panose="020F0502020204030204" pitchFamily="34" charset="0"/>
              </a:rPr>
              <a:t>k:  k </a:t>
            </a:r>
            <a:r>
              <a:rPr lang="en-US" sz="2400" dirty="0">
                <a:latin typeface="Calibri" panose="020F0502020204030204" pitchFamily="34" charset="0"/>
                <a:cs typeface="Calibri" panose="020F0502020204030204" pitchFamily="34" charset="0"/>
              </a:rPr>
              <a:t>is fixed so may cover very different amounts of probability mass in different situations</a:t>
            </a:r>
          </a:p>
          <a:p>
            <a:pPr marL="0" indent="0"/>
            <a:r>
              <a:rPr lang="en-US" sz="2400" dirty="0">
                <a:latin typeface="Calibri" panose="020F0502020204030204" pitchFamily="34" charset="0"/>
                <a:cs typeface="Calibri" panose="020F0502020204030204" pitchFamily="34" charset="0"/>
              </a:rPr>
              <a:t>Idea: Instead, keep the top p percent of the probability mass</a:t>
            </a:r>
          </a:p>
          <a:p>
            <a:pPr marL="0" indent="0"/>
            <a:r>
              <a:rPr lang="en-US" sz="2400" dirty="0">
                <a:latin typeface="Calibri" panose="020F0502020204030204" pitchFamily="34" charset="0"/>
                <a:cs typeface="Calibri" panose="020F0502020204030204" pitchFamily="34" charset="0"/>
              </a:rPr>
              <a:t>Given a distribution </a:t>
            </a:r>
            <a:r>
              <a:rPr lang="en-US" sz="2400" i="1" dirty="0">
                <a:latin typeface="Calibri" panose="020F0502020204030204" pitchFamily="34" charset="0"/>
                <a:cs typeface="Calibri" panose="020F0502020204030204" pitchFamily="34" charset="0"/>
              </a:rPr>
              <a:t>P</a:t>
            </a:r>
            <a:r>
              <a:rPr lang="en-US" sz="2400" dirty="0">
                <a:latin typeface="Calibri" panose="020F0502020204030204" pitchFamily="34" charset="0"/>
                <a:cs typeface="Calibri" panose="020F0502020204030204" pitchFamily="34" charset="0"/>
              </a:rPr>
              <a:t>(</a:t>
            </a:r>
            <a:r>
              <a:rPr lang="en-US" sz="2400" i="1" dirty="0" err="1">
                <a:latin typeface="Calibri" panose="020F0502020204030204" pitchFamily="34" charset="0"/>
                <a:cs typeface="Calibri" panose="020F0502020204030204" pitchFamily="34" charset="0"/>
              </a:rPr>
              <a:t>w</a:t>
            </a:r>
            <a:r>
              <a:rPr lang="en-US" sz="3000" i="1" baseline="-25000" dirty="0" err="1">
                <a:latin typeface="Calibri" panose="020F0502020204030204" pitchFamily="34" charset="0"/>
                <a:cs typeface="Calibri" panose="020F0502020204030204" pitchFamily="34" charset="0"/>
              </a:rPr>
              <a:t>t</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w</a:t>
            </a:r>
            <a:r>
              <a:rPr lang="en-US" sz="3000" baseline="-25000" dirty="0">
                <a:latin typeface="Calibri" panose="020F0502020204030204" pitchFamily="34" charset="0"/>
                <a:cs typeface="Calibri" panose="020F0502020204030204" pitchFamily="34" charset="0"/>
              </a:rPr>
              <a:t>&lt;</a:t>
            </a:r>
            <a:r>
              <a:rPr lang="en-US" sz="3000" i="1" baseline="-25000" dirty="0">
                <a:latin typeface="Calibri" panose="020F0502020204030204" pitchFamily="34" charset="0"/>
                <a:cs typeface="Calibri" panose="020F0502020204030204" pitchFamily="34" charset="0"/>
              </a:rPr>
              <a:t>t</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the top-</a:t>
            </a:r>
            <a:r>
              <a:rPr lang="en-US" sz="2400" i="1" dirty="0">
                <a:latin typeface="Calibri" panose="020F0502020204030204" pitchFamily="34" charset="0"/>
                <a:cs typeface="Calibri" panose="020F0502020204030204" pitchFamily="34" charset="0"/>
              </a:rPr>
              <a:t>p </a:t>
            </a:r>
            <a:r>
              <a:rPr lang="en-US" sz="2400" dirty="0">
                <a:latin typeface="Calibri" panose="020F0502020204030204" pitchFamily="34" charset="0"/>
                <a:cs typeface="Calibri" panose="020F0502020204030204" pitchFamily="34" charset="0"/>
              </a:rPr>
              <a:t>vocabulary </a:t>
            </a:r>
            <a:r>
              <a:rPr lang="en-US" sz="2400" i="1" dirty="0">
                <a:latin typeface="Calibri" panose="020F0502020204030204" pitchFamily="34" charset="0"/>
                <a:cs typeface="Calibri" panose="020F0502020204030204" pitchFamily="34" charset="0"/>
              </a:rPr>
              <a:t>V </a:t>
            </a:r>
            <a:r>
              <a:rPr lang="en-US" sz="2400" dirty="0">
                <a:latin typeface="Calibri" panose="020F0502020204030204" pitchFamily="34" charset="0"/>
                <a:cs typeface="Calibri" panose="020F0502020204030204" pitchFamily="34" charset="0"/>
              </a:rPr>
              <a:t>( </a:t>
            </a:r>
            <a:r>
              <a:rPr lang="en-US" sz="2400" i="1" dirty="0">
                <a:latin typeface="Calibri" panose="020F0502020204030204" pitchFamily="34" charset="0"/>
                <a:cs typeface="Calibri" panose="020F0502020204030204" pitchFamily="34" charset="0"/>
              </a:rPr>
              <a:t>p</a:t>
            </a:r>
            <a:r>
              <a:rPr lang="en-US" sz="2400" dirty="0">
                <a:latin typeface="Calibri" panose="020F0502020204030204" pitchFamily="34" charset="0"/>
                <a:cs typeface="Calibri" panose="020F0502020204030204" pitchFamily="34" charset="0"/>
              </a:rPr>
              <a:t>) is the smallest set of words such that </a:t>
            </a:r>
          </a:p>
          <a:p>
            <a:pPr>
              <a:buFont typeface="+mj-lt"/>
              <a:buAutoNum type="arabicPeriod"/>
            </a:pPr>
            <a:endParaRPr lang="en-US" sz="1350" dirty="0">
              <a:latin typeface="NimbusRomNo9L"/>
            </a:endParaRPr>
          </a:p>
          <a:p>
            <a:endParaRPr lang="en-US" dirty="0"/>
          </a:p>
        </p:txBody>
      </p:sp>
      <p:sp>
        <p:nvSpPr>
          <p:cNvPr id="4" name="TextBox 3">
            <a:extLst>
              <a:ext uri="{FF2B5EF4-FFF2-40B4-BE49-F238E27FC236}">
                <a16:creationId xmlns:a16="http://schemas.microsoft.com/office/drawing/2014/main" id="{D9AC3AC9-5189-EE24-9DED-DAE43A6DD265}"/>
              </a:ext>
            </a:extLst>
          </p:cNvPr>
          <p:cNvSpPr txBox="1"/>
          <p:nvPr/>
        </p:nvSpPr>
        <p:spPr>
          <a:xfrm>
            <a:off x="6343650" y="728546"/>
            <a:ext cx="1723549" cy="300082"/>
          </a:xfrm>
          <a:prstGeom prst="rect">
            <a:avLst/>
          </a:prstGeom>
          <a:noFill/>
        </p:spPr>
        <p:txBody>
          <a:bodyPr wrap="none" rtlCol="0">
            <a:spAutoFit/>
          </a:bodyPr>
          <a:lstStyle/>
          <a:p>
            <a:r>
              <a:rPr lang="en-US" sz="1350" dirty="0">
                <a:solidFill>
                  <a:srgbClr val="0000FF"/>
                </a:solidFill>
                <a:latin typeface="NimbusRomNo9L"/>
              </a:rPr>
              <a:t>Holtzman et al.</a:t>
            </a:r>
            <a:r>
              <a:rPr lang="en-US" sz="1350" dirty="0">
                <a:latin typeface="NimbusRomNo9L"/>
              </a:rPr>
              <a:t>, </a:t>
            </a:r>
            <a:r>
              <a:rPr lang="en-US" sz="1350" dirty="0">
                <a:solidFill>
                  <a:srgbClr val="0000FF"/>
                </a:solidFill>
                <a:latin typeface="NimbusRomNo9L"/>
              </a:rPr>
              <a:t>2020 </a:t>
            </a:r>
            <a:endParaRPr lang="en-US" sz="1050" dirty="0"/>
          </a:p>
        </p:txBody>
      </p:sp>
      <p:pic>
        <p:nvPicPr>
          <p:cNvPr id="5" name="Picture 4">
            <a:extLst>
              <a:ext uri="{FF2B5EF4-FFF2-40B4-BE49-F238E27FC236}">
                <a16:creationId xmlns:a16="http://schemas.microsoft.com/office/drawing/2014/main" id="{2A0C97E6-6438-9459-343B-2A80E22A9640}"/>
              </a:ext>
            </a:extLst>
          </p:cNvPr>
          <p:cNvPicPr>
            <a:picLocks noChangeAspect="1"/>
          </p:cNvPicPr>
          <p:nvPr/>
        </p:nvPicPr>
        <p:blipFill>
          <a:blip r:embed="rId3"/>
          <a:stretch>
            <a:fillRect/>
          </a:stretch>
        </p:blipFill>
        <p:spPr>
          <a:xfrm>
            <a:off x="2800350" y="3399697"/>
            <a:ext cx="3371082" cy="1229453"/>
          </a:xfrm>
          <a:prstGeom prst="rect">
            <a:avLst/>
          </a:prstGeom>
        </p:spPr>
      </p:pic>
    </p:spTree>
    <p:extLst>
      <p:ext uri="{BB962C8B-B14F-4D97-AF65-F5344CB8AC3E}">
        <p14:creationId xmlns:p14="http://schemas.microsoft.com/office/powerpoint/2010/main" val="10356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22964" y="1200150"/>
            <a:ext cx="7543801" cy="3943350"/>
          </a:xfrm>
        </p:spPr>
        <p:txBody>
          <a:bodyPr>
            <a:normAutofit/>
          </a:bodyPr>
          <a:lstStyle/>
          <a:p>
            <a:pPr marL="0" indent="0"/>
            <a:r>
              <a:rPr lang="en-US" sz="2400" dirty="0">
                <a:latin typeface="Calibri" panose="020F0502020204030204" pitchFamily="34" charset="0"/>
                <a:cs typeface="Calibri" panose="020F0502020204030204" pitchFamily="34" charset="0"/>
              </a:rPr>
              <a:t>Reshape the distribution instead of truncating it</a:t>
            </a:r>
          </a:p>
          <a:p>
            <a:pPr marL="0" indent="0"/>
            <a:r>
              <a:rPr lang="en-US" sz="2400" dirty="0"/>
              <a:t>Intuition from thermodynamics, </a:t>
            </a:r>
          </a:p>
          <a:p>
            <a:pPr indent="-342900">
              <a:buFont typeface="Arial" panose="020B0604020202020204" pitchFamily="34" charset="0"/>
              <a:buChar char="•"/>
            </a:pPr>
            <a:r>
              <a:rPr lang="en-US" dirty="0"/>
              <a:t>a system at high temperature is flexible and can explore many possible states,</a:t>
            </a:r>
          </a:p>
          <a:p>
            <a:pPr indent="-342900">
              <a:buFont typeface="Arial" panose="020B0604020202020204" pitchFamily="34" charset="0"/>
              <a:buChar char="•"/>
            </a:pPr>
            <a:r>
              <a:rPr lang="en-US" dirty="0"/>
              <a:t>a system at lower temperature is likely to explore a subset of lower energy (better) states.</a:t>
            </a:r>
          </a:p>
          <a:p>
            <a:pPr marL="0" indent="0"/>
            <a:endParaRPr lang="en-US" dirty="0"/>
          </a:p>
          <a:p>
            <a:pPr marL="0" indent="0"/>
            <a:r>
              <a:rPr lang="en-US" dirty="0"/>
              <a:t> In </a:t>
            </a:r>
            <a:r>
              <a:rPr lang="en-US" b="1" dirty="0"/>
              <a:t>low-temperature sampling</a:t>
            </a:r>
            <a:r>
              <a:rPr lang="en-US" dirty="0"/>
              <a:t>,  (</a:t>
            </a:r>
            <a:r>
              <a:rPr lang="el-GR" dirty="0">
                <a:latin typeface="Calibri" panose="020F0502020204030204" pitchFamily="34" charset="0"/>
                <a:cs typeface="Calibri" panose="020F0502020204030204" pitchFamily="34" charset="0"/>
              </a:rPr>
              <a:t>τ ≤ 1</a:t>
            </a:r>
            <a:r>
              <a:rPr lang="en-US" dirty="0">
                <a:latin typeface="Calibri" panose="020F0502020204030204" pitchFamily="34" charset="0"/>
                <a:cs typeface="Calibri" panose="020F0502020204030204" pitchFamily="34" charset="0"/>
              </a:rPr>
              <a:t>) </a:t>
            </a:r>
            <a:r>
              <a:rPr lang="en-US" dirty="0"/>
              <a:t>we smoothly</a:t>
            </a:r>
          </a:p>
          <a:p>
            <a:pPr indent="-342900">
              <a:buFont typeface="Arial" panose="020B0604020202020204" pitchFamily="34" charset="0"/>
              <a:buChar char="•"/>
            </a:pPr>
            <a:r>
              <a:rPr lang="en-US" dirty="0"/>
              <a:t>increase the probability of the most probable words</a:t>
            </a:r>
          </a:p>
          <a:p>
            <a:pPr indent="-342900">
              <a:buFont typeface="Arial" panose="020B0604020202020204" pitchFamily="34" charset="0"/>
              <a:buChar char="•"/>
            </a:pPr>
            <a:r>
              <a:rPr lang="en-US" dirty="0"/>
              <a:t>decrease the probability of the rare words. </a:t>
            </a:r>
            <a:endParaRPr lang="en-US" sz="2400" dirty="0"/>
          </a:p>
          <a:p>
            <a:pPr marL="0" indent="0"/>
            <a:endParaRPr lang="en-US" sz="24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a:buFont typeface="+mj-lt"/>
              <a:buAutoNum type="arabicPeriod"/>
            </a:pPr>
            <a:endParaRPr lang="en-US" sz="1350" dirty="0">
              <a:latin typeface="NimbusRomNo9L"/>
            </a:endParaRPr>
          </a:p>
          <a:p>
            <a:endParaRPr lang="en-US" dirty="0"/>
          </a:p>
        </p:txBody>
      </p:sp>
    </p:spTree>
    <p:extLst>
      <p:ext uri="{BB962C8B-B14F-4D97-AF65-F5344CB8AC3E}">
        <p14:creationId xmlns:p14="http://schemas.microsoft.com/office/powerpoint/2010/main" val="379997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22964" y="1200150"/>
            <a:ext cx="7863836" cy="3943350"/>
          </a:xfrm>
        </p:spPr>
        <p:txBody>
          <a:bodyPr>
            <a:normAutofit/>
          </a:bodyPr>
          <a:lstStyle/>
          <a:p>
            <a:r>
              <a:rPr lang="en-US" sz="2700" dirty="0">
                <a:latin typeface="Calibri" panose="020F0502020204030204" pitchFamily="34" charset="0"/>
                <a:cs typeface="Calibri" panose="020F0502020204030204" pitchFamily="34" charset="0"/>
              </a:rPr>
              <a:t>Divide the logit by a temperature parameter </a:t>
            </a:r>
            <a:r>
              <a:rPr lang="el-GR" sz="2700" dirty="0">
                <a:latin typeface="Calibri" panose="020F0502020204030204" pitchFamily="34" charset="0"/>
                <a:cs typeface="Calibri" panose="020F0502020204030204" pitchFamily="34" charset="0"/>
              </a:rPr>
              <a:t>τ </a:t>
            </a:r>
            <a:r>
              <a:rPr lang="en-US" sz="2700" dirty="0">
                <a:latin typeface="Calibri" panose="020F0502020204030204" pitchFamily="34" charset="0"/>
                <a:cs typeface="Calibri" panose="020F0502020204030204" pitchFamily="34" charset="0"/>
              </a:rPr>
              <a:t>before passing it through the </a:t>
            </a:r>
            <a:r>
              <a:rPr lang="en-US" sz="2700" dirty="0" err="1">
                <a:latin typeface="Calibri" panose="020F0502020204030204" pitchFamily="34" charset="0"/>
                <a:cs typeface="Calibri" panose="020F0502020204030204" pitchFamily="34" charset="0"/>
              </a:rPr>
              <a:t>softmax</a:t>
            </a:r>
            <a:r>
              <a:rPr lang="en-US" sz="2700" dirty="0">
                <a:latin typeface="Calibri" panose="020F0502020204030204" pitchFamily="34" charset="0"/>
                <a:cs typeface="Calibri" panose="020F0502020204030204" pitchFamily="34" charset="0"/>
              </a:rPr>
              <a:t>.</a:t>
            </a:r>
          </a:p>
          <a:p>
            <a:r>
              <a:rPr lang="en-US" sz="2700" dirty="0">
                <a:latin typeface="Calibri" panose="020F0502020204030204" pitchFamily="34" charset="0"/>
                <a:cs typeface="Calibri" panose="020F0502020204030204" pitchFamily="34" charset="0"/>
              </a:rPr>
              <a:t>Instead of</a:t>
            </a:r>
          </a:p>
          <a:p>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We do  </a:t>
            </a:r>
          </a:p>
          <a:p>
            <a:pPr marL="0" indent="0"/>
            <a:endParaRPr lang="en-US" sz="24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a:buFont typeface="+mj-lt"/>
              <a:buAutoNum type="arabicPeriod"/>
            </a:pPr>
            <a:endParaRPr lang="en-US" sz="1350" dirty="0">
              <a:latin typeface="NimbusRomNo9L"/>
            </a:endParaRPr>
          </a:p>
          <a:p>
            <a:endParaRPr lang="en-US" dirty="0"/>
          </a:p>
        </p:txBody>
      </p:sp>
      <p:pic>
        <p:nvPicPr>
          <p:cNvPr id="4" name="Picture 3">
            <a:extLst>
              <a:ext uri="{FF2B5EF4-FFF2-40B4-BE49-F238E27FC236}">
                <a16:creationId xmlns:a16="http://schemas.microsoft.com/office/drawing/2014/main" id="{1BCE8FFC-E316-19B6-BABB-497FA79262FE}"/>
              </a:ext>
            </a:extLst>
          </p:cNvPr>
          <p:cNvPicPr>
            <a:picLocks noChangeAspect="1"/>
          </p:cNvPicPr>
          <p:nvPr/>
        </p:nvPicPr>
        <p:blipFill>
          <a:blip r:embed="rId3"/>
          <a:stretch>
            <a:fillRect/>
          </a:stretch>
        </p:blipFill>
        <p:spPr>
          <a:xfrm>
            <a:off x="2228850" y="2703634"/>
            <a:ext cx="3771901" cy="725366"/>
          </a:xfrm>
          <a:prstGeom prst="rect">
            <a:avLst/>
          </a:prstGeom>
        </p:spPr>
      </p:pic>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4"/>
          <a:stretch>
            <a:fillRect/>
          </a:stretch>
        </p:blipFill>
        <p:spPr>
          <a:xfrm>
            <a:off x="2457450" y="3971925"/>
            <a:ext cx="3965331" cy="628650"/>
          </a:xfrm>
          <a:prstGeom prst="rect">
            <a:avLst/>
          </a:prstGeom>
        </p:spPr>
      </p:pic>
      <p:cxnSp>
        <p:nvCxnSpPr>
          <p:cNvPr id="7" name="Straight Connector 6">
            <a:extLst>
              <a:ext uri="{FF2B5EF4-FFF2-40B4-BE49-F238E27FC236}">
                <a16:creationId xmlns:a16="http://schemas.microsoft.com/office/drawing/2014/main" id="{16FBE5E5-7FD3-77F2-0F10-E0BA8F55ADB1}"/>
              </a:ext>
            </a:extLst>
          </p:cNvPr>
          <p:cNvCxnSpPr>
            <a:cxnSpLocks/>
          </p:cNvCxnSpPr>
          <p:nvPr/>
        </p:nvCxnSpPr>
        <p:spPr>
          <a:xfrm>
            <a:off x="2111131" y="3046535"/>
            <a:ext cx="400391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9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662942" y="1943100"/>
            <a:ext cx="7863836" cy="3080698"/>
          </a:xfrm>
        </p:spPr>
        <p:txBody>
          <a:bodyPr>
            <a:normAutofit/>
          </a:bodyPr>
          <a:lstStyle/>
          <a:p>
            <a:r>
              <a:rPr lang="en-US" sz="2700" dirty="0">
                <a:latin typeface="Calibri" panose="020F0502020204030204" pitchFamily="34" charset="0"/>
                <a:cs typeface="Calibri" panose="020F0502020204030204" pitchFamily="34" charset="0"/>
              </a:rPr>
              <a:t>Why does this work?</a:t>
            </a:r>
          </a:p>
          <a:p>
            <a:pPr marL="257175">
              <a:buFont typeface="Arial" panose="020B0604020202020204" pitchFamily="34" charset="0"/>
              <a:buChar char="•"/>
            </a:pPr>
            <a:r>
              <a:rPr lang="en-US" dirty="0">
                <a:effectLst/>
                <a:latin typeface="Calibri" panose="020F0502020204030204" pitchFamily="34" charset="0"/>
                <a:cs typeface="Calibri" panose="020F0502020204030204" pitchFamily="34" charset="0"/>
              </a:rPr>
              <a:t>When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close to 1 the distribution doesn’t change much. </a:t>
            </a:r>
            <a:endParaRPr lang="en-US" dirty="0">
              <a:latin typeface="Calibri" panose="020F0502020204030204" pitchFamily="34" charset="0"/>
              <a:cs typeface="Calibri" panose="020F0502020204030204" pitchFamily="34" charset="0"/>
            </a:endParaRPr>
          </a:p>
          <a:p>
            <a:pPr marL="257175">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lower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the larger the scores being passed to the </a:t>
            </a:r>
            <a:r>
              <a:rPr lang="en-US" dirty="0" err="1">
                <a:effectLst/>
                <a:latin typeface="Calibri" panose="020F0502020204030204" pitchFamily="34" charset="0"/>
                <a:cs typeface="Calibri" panose="020F0502020204030204" pitchFamily="34" charset="0"/>
              </a:rPr>
              <a:t>softmax</a:t>
            </a:r>
            <a:endParaRPr lang="en-US" dirty="0">
              <a:effectLst/>
              <a:latin typeface="Calibri" panose="020F0502020204030204" pitchFamily="34" charset="0"/>
              <a:cs typeface="Calibri" panose="020F0502020204030204" pitchFamily="34" charset="0"/>
            </a:endParaRPr>
          </a:p>
          <a:p>
            <a:pPr marL="257175">
              <a:buFont typeface="Arial" panose="020B0604020202020204" pitchFamily="34" charset="0"/>
              <a:buChar char="•"/>
            </a:pPr>
            <a:r>
              <a:rPr lang="en-US" dirty="0" err="1">
                <a:latin typeface="Calibri" panose="020F0502020204030204" pitchFamily="34" charset="0"/>
                <a:cs typeface="Calibri" panose="020F0502020204030204" pitchFamily="34" charset="0"/>
              </a:rPr>
              <a:t>S</a:t>
            </a:r>
            <a:r>
              <a:rPr lang="en-US" dirty="0" err="1">
                <a:effectLst/>
                <a:latin typeface="Calibri" panose="020F0502020204030204" pitchFamily="34" charset="0"/>
                <a:cs typeface="Calibri" panose="020F0502020204030204" pitchFamily="34" charset="0"/>
              </a:rPr>
              <a:t>oftmax</a:t>
            </a:r>
            <a:r>
              <a:rPr lang="en-US" dirty="0">
                <a:effectLst/>
                <a:latin typeface="Calibri" panose="020F0502020204030204" pitchFamily="34" charset="0"/>
                <a:cs typeface="Calibri" panose="020F0502020204030204" pitchFamily="34" charset="0"/>
              </a:rPr>
              <a:t> pushes high values toward 1 and low values toward 0. </a:t>
            </a:r>
          </a:p>
          <a:p>
            <a:pPr marL="257175">
              <a:buFont typeface="Arial" panose="020B0604020202020204" pitchFamily="34" charset="0"/>
              <a:buChar char="•"/>
            </a:pPr>
            <a:r>
              <a:rPr lang="en-US" dirty="0">
                <a:effectLst/>
                <a:latin typeface="Calibri" panose="020F0502020204030204" pitchFamily="34" charset="0"/>
                <a:cs typeface="Calibri" panose="020F0502020204030204" pitchFamily="34" charset="0"/>
              </a:rPr>
              <a:t>Large inputs pushes high-probability words higher and low probability word lower,  making the distribution more greedy. </a:t>
            </a:r>
          </a:p>
          <a:p>
            <a:pPr marL="257175">
              <a:buFont typeface="Arial" panose="020B0604020202020204" pitchFamily="34" charset="0"/>
              <a:buChar char="•"/>
            </a:pPr>
            <a:r>
              <a:rPr lang="en-US" dirty="0">
                <a:effectLst/>
                <a:latin typeface="Calibri" panose="020F0502020204030204" pitchFamily="34" charset="0"/>
                <a:cs typeface="Calibri" panose="020F0502020204030204" pitchFamily="34" charset="0"/>
              </a:rPr>
              <a:t>As </a:t>
            </a:r>
            <a:r>
              <a:rPr lang="el-GR" dirty="0">
                <a:effectLst/>
                <a:latin typeface="Calibri" panose="020F0502020204030204" pitchFamily="34" charset="0"/>
                <a:cs typeface="Calibri" panose="020F0502020204030204" pitchFamily="34" charset="0"/>
              </a:rPr>
              <a:t>τ </a:t>
            </a:r>
            <a:r>
              <a:rPr lang="en-US" dirty="0">
                <a:latin typeface="Calibri" panose="020F0502020204030204" pitchFamily="34" charset="0"/>
                <a:cs typeface="Calibri" panose="020F0502020204030204" pitchFamily="34" charset="0"/>
              </a:rPr>
              <a:t>approaches</a:t>
            </a:r>
            <a:r>
              <a:rPr lang="en-US" dirty="0">
                <a:effectLst/>
                <a:latin typeface="Calibri" panose="020F0502020204030204" pitchFamily="34" charset="0"/>
                <a:cs typeface="Calibri" panose="020F0502020204030204" pitchFamily="34" charset="0"/>
              </a:rPr>
              <a:t> 0, the probability of most likely word approaches 1 </a:t>
            </a:r>
            <a:endParaRPr lang="en-US" dirty="0">
              <a:latin typeface="Calibri" panose="020F0502020204030204" pitchFamily="34" charset="0"/>
              <a:cs typeface="Calibri" panose="020F0502020204030204" pitchFamily="34" charset="0"/>
            </a:endParaRPr>
          </a:p>
          <a:p>
            <a:endParaRPr lang="en-US" sz="2700" dirty="0">
              <a:latin typeface="Calibri" panose="020F0502020204030204" pitchFamily="34" charset="0"/>
              <a:cs typeface="Calibri" panose="020F0502020204030204" pitchFamily="34" charset="0"/>
            </a:endParaRPr>
          </a:p>
          <a:p>
            <a:endParaRPr lang="en-US" sz="27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a:buFont typeface="+mj-lt"/>
              <a:buAutoNum type="arabicPeriod"/>
            </a:pPr>
            <a:endParaRPr lang="en-US" sz="1350" dirty="0">
              <a:latin typeface="NimbusRomNo9L"/>
            </a:endParaRPr>
          </a:p>
          <a:p>
            <a:endParaRPr lang="en-US" dirty="0"/>
          </a:p>
        </p:txBody>
      </p:sp>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3"/>
          <a:stretch>
            <a:fillRect/>
          </a:stretch>
        </p:blipFill>
        <p:spPr>
          <a:xfrm>
            <a:off x="2400300" y="885825"/>
            <a:ext cx="3965331" cy="628650"/>
          </a:xfrm>
          <a:prstGeom prst="rect">
            <a:avLst/>
          </a:prstGeom>
        </p:spPr>
      </p:pic>
      <p:sp>
        <p:nvSpPr>
          <p:cNvPr id="8" name="TextBox 7">
            <a:extLst>
              <a:ext uri="{FF2B5EF4-FFF2-40B4-BE49-F238E27FC236}">
                <a16:creationId xmlns:a16="http://schemas.microsoft.com/office/drawing/2014/main" id="{2E81F9F2-F803-FEFF-CF1B-D37C24ACDBC1}"/>
              </a:ext>
            </a:extLst>
          </p:cNvPr>
          <p:cNvSpPr txBox="1"/>
          <p:nvPr/>
        </p:nvSpPr>
        <p:spPr>
          <a:xfrm>
            <a:off x="6572250" y="263693"/>
            <a:ext cx="2032000" cy="415498"/>
          </a:xfrm>
          <a:prstGeom prst="rect">
            <a:avLst/>
          </a:prstGeom>
          <a:noFill/>
        </p:spPr>
        <p:txBody>
          <a:bodyPr wrap="square">
            <a:spAutoFit/>
          </a:bodyPr>
          <a:lstStyle/>
          <a:p>
            <a:r>
              <a:rPr lang="en-US" sz="2100" dirty="0">
                <a:latin typeface="Calibri" panose="020F0502020204030204" pitchFamily="34" charset="0"/>
                <a:cs typeface="Calibri" panose="020F0502020204030204" pitchFamily="34" charset="0"/>
              </a:rPr>
              <a:t>0 </a:t>
            </a:r>
            <a:r>
              <a:rPr lang="el-GR" sz="2100" dirty="0">
                <a:latin typeface="Calibri" panose="020F0502020204030204" pitchFamily="34" charset="0"/>
                <a:cs typeface="Calibri" panose="020F0502020204030204" pitchFamily="34" charset="0"/>
              </a:rPr>
              <a:t>≤</a:t>
            </a:r>
            <a:r>
              <a:rPr lang="en-US" sz="2100" dirty="0">
                <a:latin typeface="Calibri" panose="020F0502020204030204" pitchFamily="34" charset="0"/>
                <a:cs typeface="Calibri" panose="020F0502020204030204" pitchFamily="34" charset="0"/>
              </a:rPr>
              <a:t> </a:t>
            </a:r>
            <a:r>
              <a:rPr lang="el-GR" sz="2100" dirty="0">
                <a:latin typeface="Calibri" panose="020F0502020204030204" pitchFamily="34" charset="0"/>
                <a:cs typeface="Calibri" panose="020F0502020204030204" pitchFamily="34" charset="0"/>
              </a:rPr>
              <a:t>τ ≤ 1 </a:t>
            </a:r>
            <a:endParaRPr lang="en-US" sz="2100" dirty="0"/>
          </a:p>
        </p:txBody>
      </p:sp>
    </p:spTree>
    <p:extLst>
      <p:ext uri="{BB962C8B-B14F-4D97-AF65-F5344CB8AC3E}">
        <p14:creationId xmlns:p14="http://schemas.microsoft.com/office/powerpoint/2010/main" val="35930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822964" y="1200150"/>
            <a:ext cx="8149586" cy="3429000"/>
          </a:xfrm>
        </p:spPr>
        <p:txBody>
          <a:bodyPr>
            <a:normAutofit fontScale="92500" lnSpcReduction="10000"/>
          </a:bodyPr>
          <a:lstStyle/>
          <a:p>
            <a:r>
              <a:rPr lang="en-US" sz="3000" dirty="0">
                <a:latin typeface="Calibri" panose="020F0502020204030204" pitchFamily="34" charset="0"/>
                <a:cs typeface="Calibri" panose="020F0502020204030204" pitchFamily="34" charset="0"/>
              </a:rPr>
              <a:t>The big idea that underlies all the amazing performance of language models</a:t>
            </a: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First </a:t>
            </a:r>
            <a:r>
              <a:rPr lang="en-US" sz="3000" b="1" dirty="0">
                <a:latin typeface="Calibri" panose="020F0502020204030204" pitchFamily="34" charset="0"/>
                <a:cs typeface="Calibri" panose="020F0502020204030204" pitchFamily="34" charset="0"/>
              </a:rPr>
              <a:t>pretrain</a:t>
            </a:r>
            <a:r>
              <a:rPr lang="en-US" sz="3000" dirty="0">
                <a:latin typeface="Calibri" panose="020F0502020204030204" pitchFamily="34" charset="0"/>
                <a:cs typeface="Calibri" panose="020F0502020204030204" pitchFamily="34" charset="0"/>
              </a:rPr>
              <a:t> a transformer model on enormous amounts of text</a:t>
            </a:r>
          </a:p>
          <a:p>
            <a:r>
              <a:rPr lang="en-US" sz="3000" dirty="0">
                <a:latin typeface="Calibri" panose="020F0502020204030204" pitchFamily="34" charset="0"/>
                <a:cs typeface="Calibri" panose="020F0502020204030204" pitchFamily="34" charset="0"/>
              </a:rPr>
              <a:t>Then </a:t>
            </a:r>
            <a:r>
              <a:rPr lang="en-US" sz="3000" b="1" dirty="0">
                <a:latin typeface="Calibri" panose="020F0502020204030204" pitchFamily="34" charset="0"/>
                <a:cs typeface="Calibri" panose="020F0502020204030204" pitchFamily="34" charset="0"/>
              </a:rPr>
              <a:t>apply</a:t>
            </a:r>
            <a:r>
              <a:rPr lang="en-US" sz="3000" dirty="0">
                <a:latin typeface="Calibri" panose="020F0502020204030204" pitchFamily="34" charset="0"/>
                <a:cs typeface="Calibri" panose="020F0502020204030204" pitchFamily="34" charset="0"/>
              </a:rPr>
              <a:t> it to new tasks.</a:t>
            </a:r>
            <a:endParaRPr lang="en-US" sz="405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10230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Self-supervised training algorithm</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800100" y="1200150"/>
            <a:ext cx="8058150" cy="3429000"/>
          </a:xfrm>
        </p:spPr>
        <p:txBody>
          <a:bodyPr>
            <a:normAutofit fontScale="92500" lnSpcReduction="20000"/>
          </a:bodyPr>
          <a:lstStyle/>
          <a:p>
            <a:r>
              <a:rPr lang="en-US" sz="2700" dirty="0"/>
              <a:t>We just train them to predict the next word!</a:t>
            </a:r>
          </a:p>
          <a:p>
            <a:pPr indent="-342900">
              <a:buFont typeface="+mj-lt"/>
              <a:buAutoNum type="arabicPeriod"/>
            </a:pPr>
            <a:r>
              <a:rPr lang="en-US" sz="2700" dirty="0">
                <a:latin typeface="Calibri" panose="020F0502020204030204" pitchFamily="34" charset="0"/>
                <a:cs typeface="Calibri" panose="020F0502020204030204" pitchFamily="34" charset="0"/>
              </a:rPr>
              <a:t>Take a corpus of text </a:t>
            </a:r>
          </a:p>
          <a:p>
            <a:pPr indent="-342900">
              <a:buFont typeface="+mj-lt"/>
              <a:buAutoNum type="arabicPeriod"/>
            </a:pPr>
            <a:r>
              <a:rPr lang="en-US" sz="2700" dirty="0">
                <a:latin typeface="Calibri" panose="020F0502020204030204" pitchFamily="34" charset="0"/>
                <a:cs typeface="Calibri" panose="020F0502020204030204" pitchFamily="34" charset="0"/>
              </a:rPr>
              <a:t>At each time step </a:t>
            </a:r>
            <a:r>
              <a:rPr lang="en-US" sz="2700" i="1" dirty="0">
                <a:latin typeface="Calibri" panose="020F0502020204030204" pitchFamily="34" charset="0"/>
                <a:cs typeface="Calibri" panose="020F0502020204030204" pitchFamily="34" charset="0"/>
              </a:rPr>
              <a:t>t </a:t>
            </a:r>
          </a:p>
          <a:p>
            <a:pPr marL="726259" lvl="1" indent="-428625">
              <a:buFont typeface="+mj-lt"/>
              <a:buAutoNum type="romanLcPeriod"/>
            </a:pPr>
            <a:r>
              <a:rPr lang="en-US" sz="2400" dirty="0">
                <a:latin typeface="Calibri" panose="020F0502020204030204" pitchFamily="34" charset="0"/>
                <a:cs typeface="Calibri" panose="020F0502020204030204" pitchFamily="34" charset="0"/>
              </a:rPr>
              <a:t>ask the model to predict the next word </a:t>
            </a:r>
          </a:p>
          <a:p>
            <a:pPr marL="726259" lvl="1" indent="-428625">
              <a:buFont typeface="+mj-lt"/>
              <a:buAutoNum type="romanLcPeriod"/>
            </a:pPr>
            <a:r>
              <a:rPr lang="en-US" sz="2400" dirty="0">
                <a:latin typeface="Calibri" panose="020F0502020204030204" pitchFamily="34" charset="0"/>
                <a:cs typeface="Calibri" panose="020F0502020204030204" pitchFamily="34" charset="0"/>
              </a:rPr>
              <a:t>train the model using gradient descent to minimize the error in this prediction</a:t>
            </a:r>
          </a:p>
          <a:p>
            <a:pPr marL="297634" lvl="1" indent="0">
              <a:buNone/>
            </a:pPr>
            <a:endParaRPr lang="en-US" sz="2400" dirty="0">
              <a:latin typeface="Calibri" panose="020F0502020204030204" pitchFamily="34" charset="0"/>
              <a:cs typeface="Calibri" panose="020F0502020204030204" pitchFamily="34" charset="0"/>
            </a:endParaRPr>
          </a:p>
          <a:p>
            <a:pPr marL="297634" lvl="1" indent="0">
              <a:buNone/>
            </a:pPr>
            <a:r>
              <a:rPr lang="en-US" sz="24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Self-supervised</a:t>
            </a:r>
            <a:r>
              <a:rPr lang="en-US" sz="2400" dirty="0">
                <a:latin typeface="Calibri" panose="020F0502020204030204" pitchFamily="34" charset="0"/>
                <a:cs typeface="Calibri" panose="020F0502020204030204" pitchFamily="34" charset="0"/>
              </a:rPr>
              <a:t>" because it just uses the next word as the label!</a:t>
            </a:r>
          </a:p>
          <a:p>
            <a:endParaRPr lang="en-US" sz="1800" dirty="0"/>
          </a:p>
          <a:p>
            <a:endParaRPr lang="en-US" sz="2700" dirty="0"/>
          </a:p>
        </p:txBody>
      </p:sp>
    </p:spTree>
    <p:extLst>
      <p:ext uri="{BB962C8B-B14F-4D97-AF65-F5344CB8AC3E}">
        <p14:creationId xmlns:p14="http://schemas.microsoft.com/office/powerpoint/2010/main" val="63588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772940" y="812005"/>
            <a:ext cx="8172450" cy="4057651"/>
          </a:xfrm>
        </p:spPr>
        <p:txBody>
          <a:bodyPr>
            <a:normAutofit fontScale="92500" lnSpcReduction="20000"/>
          </a:bodyPr>
          <a:lstStyle/>
          <a:p>
            <a:pPr marL="428625" indent="-428625">
              <a:buFont typeface="Arial" panose="020B0604020202020204" pitchFamily="34" charset="0"/>
              <a:buChar char="•"/>
            </a:pPr>
            <a:r>
              <a:rPr lang="en-US" sz="2700" dirty="0"/>
              <a:t>Same loss function: </a:t>
            </a:r>
            <a:r>
              <a:rPr lang="en-US" sz="2700" b="1" dirty="0"/>
              <a:t>cross-entropy loss</a:t>
            </a:r>
          </a:p>
          <a:p>
            <a:pPr marL="726259" lvl="1" indent="-428625">
              <a:buFont typeface="Arial" panose="020B0604020202020204" pitchFamily="34" charset="0"/>
              <a:buChar char="•"/>
            </a:pPr>
            <a:r>
              <a:rPr lang="en-US" sz="2400" dirty="0"/>
              <a:t>We want the model to assign a high probability to true word </a:t>
            </a:r>
            <a:r>
              <a:rPr lang="en-US" sz="2400" i="1" dirty="0"/>
              <a:t>w</a:t>
            </a:r>
          </a:p>
          <a:p>
            <a:pPr marL="726259" lvl="1" indent="-428625">
              <a:buFont typeface="Arial" panose="020B0604020202020204" pitchFamily="34" charset="0"/>
              <a:buChar char="•"/>
            </a:pPr>
            <a:r>
              <a:rPr lang="en-US" sz="2400" dirty="0"/>
              <a:t>= want loss to be high if the model assigns too low a probability to w</a:t>
            </a:r>
          </a:p>
          <a:p>
            <a:pPr marL="428625" indent="-428625">
              <a:buFont typeface="Arial" panose="020B0604020202020204" pitchFamily="34" charset="0"/>
              <a:buChar char="•"/>
            </a:pPr>
            <a:r>
              <a:rPr lang="en-US" sz="2700" dirty="0"/>
              <a:t>CE Loss: The negative log probability that the model assigns to the true next word w</a:t>
            </a:r>
          </a:p>
          <a:p>
            <a:pPr marL="726259" lvl="1" indent="-428625">
              <a:buFont typeface="Arial" panose="020B0604020202020204" pitchFamily="34" charset="0"/>
              <a:buChar char="•"/>
            </a:pPr>
            <a:r>
              <a:rPr lang="en-US" sz="2400" dirty="0"/>
              <a:t>If the model assigns too low a probability to w</a:t>
            </a:r>
          </a:p>
          <a:p>
            <a:pPr marL="726259" lvl="1" indent="-428625">
              <a:buFont typeface="Arial" panose="020B0604020202020204" pitchFamily="34" charset="0"/>
              <a:buChar char="•"/>
            </a:pPr>
            <a:r>
              <a:rPr lang="en-US" sz="2400" dirty="0"/>
              <a:t>We move the model weights in the direction that assigns a higher probability to w</a:t>
            </a:r>
          </a:p>
          <a:p>
            <a:endParaRPr lang="en-US" sz="2700" dirty="0"/>
          </a:p>
        </p:txBody>
      </p:sp>
    </p:spTree>
    <p:extLst>
      <p:ext uri="{BB962C8B-B14F-4D97-AF65-F5344CB8AC3E}">
        <p14:creationId xmlns:p14="http://schemas.microsoft.com/office/powerpoint/2010/main" val="410853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361950" y="1120854"/>
            <a:ext cx="8420100" cy="3748802"/>
          </a:xfrm>
        </p:spPr>
        <p:txBody>
          <a:bodyPr>
            <a:normAutofit fontScale="85000" lnSpcReduction="20000"/>
          </a:bodyPr>
          <a:lstStyle/>
          <a:p>
            <a:r>
              <a:rPr lang="en-US" sz="2700" dirty="0"/>
              <a:t>Many varieties!</a:t>
            </a:r>
          </a:p>
          <a:p>
            <a:pPr indent="-342900">
              <a:buFont typeface="Arial" panose="020B0604020202020204" pitchFamily="34" charset="0"/>
              <a:buChar char="•"/>
            </a:pPr>
            <a:r>
              <a:rPr lang="en-US" sz="2700" dirty="0"/>
              <a:t>Popular: Masked Language Models (MLMs)</a:t>
            </a:r>
          </a:p>
          <a:p>
            <a:pPr indent="-342900">
              <a:buFont typeface="Arial" panose="020B0604020202020204" pitchFamily="34" charset="0"/>
              <a:buChar char="•"/>
            </a:pPr>
            <a:r>
              <a:rPr lang="en-US" sz="2700" dirty="0"/>
              <a:t>BERT family</a:t>
            </a:r>
          </a:p>
          <a:p>
            <a:pPr indent="-342900">
              <a:buFont typeface="Arial" panose="020B0604020202020204" pitchFamily="34" charset="0"/>
              <a:buChar char="•"/>
            </a:pPr>
            <a:endParaRPr lang="en-US" sz="2700" dirty="0"/>
          </a:p>
          <a:p>
            <a:pPr indent="-342900">
              <a:buFont typeface="Arial" panose="020B0604020202020204" pitchFamily="34" charset="0"/>
              <a:buChar char="•"/>
            </a:pPr>
            <a:r>
              <a:rPr lang="en-US" sz="2700" dirty="0"/>
              <a:t>Trained by predicting words from surrounding words on both sides</a:t>
            </a:r>
          </a:p>
          <a:p>
            <a:pPr indent="-342900">
              <a:buFont typeface="Arial" panose="020B0604020202020204" pitchFamily="34" charset="0"/>
              <a:buChar char="•"/>
            </a:pPr>
            <a:r>
              <a:rPr lang="en-US" sz="2700" dirty="0"/>
              <a:t>Are usually </a:t>
            </a:r>
            <a:r>
              <a:rPr lang="en-US" sz="2700" b="1" dirty="0"/>
              <a:t>finetuned </a:t>
            </a:r>
            <a:r>
              <a:rPr lang="en-US" sz="27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5486400" y="414867"/>
            <a:ext cx="1710755" cy="1170516"/>
          </a:xfrm>
          <a:prstGeom prst="rect">
            <a:avLst/>
          </a:prstGeom>
        </p:spPr>
      </p:pic>
    </p:spTree>
    <p:extLst>
      <p:ext uri="{BB962C8B-B14F-4D97-AF65-F5344CB8AC3E}">
        <p14:creationId xmlns:p14="http://schemas.microsoft.com/office/powerpoint/2010/main" val="1963533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619-7BD4-4C5C-A33C-0593F6CDEE3D}"/>
              </a:ext>
            </a:extLst>
          </p:cNvPr>
          <p:cNvSpPr>
            <a:spLocks noGrp="1"/>
          </p:cNvSpPr>
          <p:nvPr>
            <p:ph type="title"/>
          </p:nvPr>
        </p:nvSpPr>
        <p:spPr/>
        <p:txBody>
          <a:bodyPr/>
          <a:lstStyle/>
          <a:p>
            <a:r>
              <a:rPr lang="en-US" dirty="0"/>
              <a:t>Cross-entropy loss for language modeling</a:t>
            </a:r>
          </a:p>
        </p:txBody>
      </p:sp>
      <p:sp>
        <p:nvSpPr>
          <p:cNvPr id="3" name="Content Placeholder 2">
            <a:extLst>
              <a:ext uri="{FF2B5EF4-FFF2-40B4-BE49-F238E27FC236}">
                <a16:creationId xmlns:a16="http://schemas.microsoft.com/office/drawing/2014/main" id="{4EDF3B35-8C3A-4FFA-8037-6F4F2EC7C137}"/>
              </a:ext>
            </a:extLst>
          </p:cNvPr>
          <p:cNvSpPr>
            <a:spLocks noGrp="1"/>
          </p:cNvSpPr>
          <p:nvPr>
            <p:ph idx="1"/>
          </p:nvPr>
        </p:nvSpPr>
        <p:spPr>
          <a:xfrm>
            <a:off x="822964" y="1200150"/>
            <a:ext cx="8092436" cy="3429000"/>
          </a:xfrm>
        </p:spPr>
        <p:txBody>
          <a:bodyPr>
            <a:normAutofit fontScale="92500" lnSpcReduction="20000"/>
          </a:bodyPr>
          <a:lstStyle/>
          <a:p>
            <a:r>
              <a:rPr lang="en-US" sz="1800" b="1" dirty="0">
                <a:latin typeface="Calibri" panose="020F0502020204030204" pitchFamily="34" charset="0"/>
                <a:cs typeface="Calibri" panose="020F0502020204030204" pitchFamily="34" charset="0"/>
              </a:rPr>
              <a:t>CE loss</a:t>
            </a:r>
            <a:r>
              <a:rPr lang="en-US" sz="1800" dirty="0">
                <a:latin typeface="Calibri" panose="020F0502020204030204" pitchFamily="34" charset="0"/>
                <a:cs typeface="Calibri" panose="020F0502020204030204" pitchFamily="34" charset="0"/>
              </a:rPr>
              <a:t>: difference between the </a:t>
            </a:r>
            <a:r>
              <a:rPr lang="en-US" sz="1800" dirty="0">
                <a:highlight>
                  <a:srgbClr val="FFFF00"/>
                </a:highlight>
                <a:latin typeface="Calibri" panose="020F0502020204030204" pitchFamily="34" charset="0"/>
                <a:cs typeface="Calibri" panose="020F0502020204030204" pitchFamily="34" charset="0"/>
              </a:rPr>
              <a:t>correct</a:t>
            </a:r>
            <a:r>
              <a:rPr lang="en-US" sz="1800" dirty="0">
                <a:latin typeface="Calibri" panose="020F0502020204030204" pitchFamily="34" charset="0"/>
                <a:cs typeface="Calibri" panose="020F0502020204030204" pitchFamily="34" charset="0"/>
              </a:rPr>
              <a:t> probability distribution and the </a:t>
            </a:r>
            <a:r>
              <a:rPr lang="en-US" sz="1800" dirty="0">
                <a:highlight>
                  <a:srgbClr val="FFFF00"/>
                </a:highlight>
                <a:latin typeface="Calibri" panose="020F0502020204030204" pitchFamily="34" charset="0"/>
                <a:cs typeface="Calibri" panose="020F0502020204030204" pitchFamily="34" charset="0"/>
              </a:rPr>
              <a:t>predicted</a:t>
            </a:r>
            <a:r>
              <a:rPr lang="en-US" sz="1800" dirty="0">
                <a:latin typeface="Calibri" panose="020F0502020204030204" pitchFamily="34" charset="0"/>
                <a:cs typeface="Calibri" panose="020F0502020204030204" pitchFamily="34" charset="0"/>
              </a:rPr>
              <a:t> distribution </a:t>
            </a: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The correct distribution </a:t>
            </a:r>
            <a:r>
              <a:rPr lang="en-US" b="1" dirty="0" err="1">
                <a:effectLst/>
                <a:latin typeface="Calibri" panose="020F0502020204030204" pitchFamily="34" charset="0"/>
                <a:cs typeface="Calibri" panose="020F0502020204030204" pitchFamily="34" charset="0"/>
              </a:rPr>
              <a:t>y</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knows the next word, so is 1 for the actual next word and 0 for the others.</a:t>
            </a:r>
          </a:p>
          <a:p>
            <a:r>
              <a:rPr lang="en-US" dirty="0">
                <a:effectLst/>
                <a:latin typeface="Calibri" panose="020F0502020204030204" pitchFamily="34" charset="0"/>
                <a:cs typeface="Calibri" panose="020F0502020204030204" pitchFamily="34" charset="0"/>
              </a:rPr>
              <a:t>So in this sum, all terms get multiplied by zero except one: the </a:t>
            </a:r>
            <a:r>
              <a:rPr lang="en-US" dirty="0" err="1">
                <a:effectLst/>
                <a:latin typeface="Calibri" panose="020F0502020204030204" pitchFamily="34" charset="0"/>
                <a:cs typeface="Calibri" panose="020F0502020204030204" pitchFamily="34" charset="0"/>
              </a:rPr>
              <a:t>logp</a:t>
            </a:r>
            <a:r>
              <a:rPr lang="en-US" dirty="0">
                <a:effectLst/>
                <a:latin typeface="Calibri" panose="020F0502020204030204" pitchFamily="34" charset="0"/>
                <a:cs typeface="Calibri" panose="020F0502020204030204" pitchFamily="34" charset="0"/>
              </a:rPr>
              <a:t> the model assigns to the correct next word, so:</a:t>
            </a:r>
          </a:p>
          <a:p>
            <a:endParaRPr lang="en-US" sz="1800" dirty="0">
              <a:latin typeface="Calibri" panose="020F0502020204030204" pitchFamily="34" charset="0"/>
              <a:cs typeface="Calibri" panose="020F0502020204030204" pitchFamily="34" charset="0"/>
            </a:endParaRPr>
          </a:p>
          <a:p>
            <a:r>
              <a:rPr lang="en-US" sz="1350" dirty="0">
                <a:latin typeface="NimbusRomNo9L"/>
              </a:rPr>
              <a:t> </a:t>
            </a:r>
            <a:endParaRPr lang="en-US" sz="1200" dirty="0"/>
          </a:p>
          <a:p>
            <a:endParaRPr lang="en-US" sz="18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A993267-2C99-C0BB-DAF3-ECE25891481F}"/>
              </a:ext>
            </a:extLst>
          </p:cNvPr>
          <p:cNvPicPr>
            <a:picLocks noChangeAspect="1"/>
          </p:cNvPicPr>
          <p:nvPr/>
        </p:nvPicPr>
        <p:blipFill>
          <a:blip r:embed="rId2"/>
          <a:stretch>
            <a:fillRect/>
          </a:stretch>
        </p:blipFill>
        <p:spPr>
          <a:xfrm>
            <a:off x="2737485" y="1709065"/>
            <a:ext cx="3714750" cy="849986"/>
          </a:xfrm>
          <a:prstGeom prst="rect">
            <a:avLst/>
          </a:prstGeom>
        </p:spPr>
      </p:pic>
      <p:pic>
        <p:nvPicPr>
          <p:cNvPr id="5" name="Picture 4">
            <a:extLst>
              <a:ext uri="{FF2B5EF4-FFF2-40B4-BE49-F238E27FC236}">
                <a16:creationId xmlns:a16="http://schemas.microsoft.com/office/drawing/2014/main" id="{797AC57B-F50D-9E5F-C036-911F72B1A6FA}"/>
              </a:ext>
            </a:extLst>
          </p:cNvPr>
          <p:cNvPicPr>
            <a:picLocks noChangeAspect="1"/>
          </p:cNvPicPr>
          <p:nvPr/>
        </p:nvPicPr>
        <p:blipFill>
          <a:blip r:embed="rId3"/>
          <a:stretch>
            <a:fillRect/>
          </a:stretch>
        </p:blipFill>
        <p:spPr>
          <a:xfrm>
            <a:off x="2583656" y="4100054"/>
            <a:ext cx="4357688" cy="571500"/>
          </a:xfrm>
          <a:prstGeom prst="rect">
            <a:avLst/>
          </a:prstGeom>
        </p:spPr>
      </p:pic>
      <p:cxnSp>
        <p:nvCxnSpPr>
          <p:cNvPr id="9" name="Straight Connector 8">
            <a:extLst>
              <a:ext uri="{FF2B5EF4-FFF2-40B4-BE49-F238E27FC236}">
                <a16:creationId xmlns:a16="http://schemas.microsoft.com/office/drawing/2014/main" id="{01DDA961-04B4-29B7-89D3-8A36ED55F2A4}"/>
              </a:ext>
            </a:extLst>
          </p:cNvPr>
          <p:cNvCxnSpPr>
            <a:cxnSpLocks/>
            <a:endCxn id="16" idx="6"/>
          </p:cNvCxnSpPr>
          <p:nvPr/>
        </p:nvCxnSpPr>
        <p:spPr>
          <a:xfrm>
            <a:off x="4056382" y="1421858"/>
            <a:ext cx="706118" cy="292643"/>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DED5C2-D807-3B33-98ED-8C70082CAC8B}"/>
              </a:ext>
            </a:extLst>
          </p:cNvPr>
          <p:cNvCxnSpPr>
            <a:cxnSpLocks/>
          </p:cNvCxnSpPr>
          <p:nvPr/>
        </p:nvCxnSpPr>
        <p:spPr>
          <a:xfrm flipH="1">
            <a:off x="6357937" y="1479116"/>
            <a:ext cx="1334453" cy="262396"/>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2DB58FF-03E7-BEF0-13C7-150194DFF067}"/>
              </a:ext>
            </a:extLst>
          </p:cNvPr>
          <p:cNvSpPr/>
          <p:nvPr/>
        </p:nvSpPr>
        <p:spPr>
          <a:xfrm>
            <a:off x="4621457" y="1643230"/>
            <a:ext cx="691160" cy="676778"/>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Freeform 17">
            <a:extLst>
              <a:ext uri="{FF2B5EF4-FFF2-40B4-BE49-F238E27FC236}">
                <a16:creationId xmlns:a16="http://schemas.microsoft.com/office/drawing/2014/main" id="{55062C3E-92E0-F771-6543-9D0BB0FF34E2}"/>
              </a:ext>
            </a:extLst>
          </p:cNvPr>
          <p:cNvSpPr/>
          <p:nvPr/>
        </p:nvSpPr>
        <p:spPr>
          <a:xfrm>
            <a:off x="5690554" y="1643230"/>
            <a:ext cx="691160" cy="676778"/>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77004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7" name="Content Placeholder 6">
            <a:extLst>
              <a:ext uri="{FF2B5EF4-FFF2-40B4-BE49-F238E27FC236}">
                <a16:creationId xmlns:a16="http://schemas.microsoft.com/office/drawing/2014/main" id="{431A1F84-1832-7453-4C05-766D11A1F7F8}"/>
              </a:ext>
            </a:extLst>
          </p:cNvPr>
          <p:cNvPicPr>
            <a:picLocks noGrp="1" noChangeAspect="1"/>
          </p:cNvPicPr>
          <p:nvPr>
            <p:ph idx="1"/>
          </p:nvPr>
        </p:nvPicPr>
        <p:blipFill>
          <a:blip r:embed="rId2"/>
          <a:stretch>
            <a:fillRect/>
          </a:stretch>
        </p:blipFill>
        <p:spPr>
          <a:xfrm>
            <a:off x="1067709" y="914400"/>
            <a:ext cx="7520787" cy="4109398"/>
          </a:xfrm>
        </p:spPr>
      </p:pic>
    </p:spTree>
    <p:extLst>
      <p:ext uri="{BB962C8B-B14F-4D97-AF65-F5344CB8AC3E}">
        <p14:creationId xmlns:p14="http://schemas.microsoft.com/office/powerpoint/2010/main" val="272734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DC0B-6971-8824-5163-75E4FF1BAA88}"/>
              </a:ext>
            </a:extLst>
          </p:cNvPr>
          <p:cNvSpPr>
            <a:spLocks noGrp="1"/>
          </p:cNvSpPr>
          <p:nvPr>
            <p:ph type="title"/>
          </p:nvPr>
        </p:nvSpPr>
        <p:spPr/>
        <p:txBody>
          <a:bodyPr>
            <a:normAutofit/>
          </a:bodyPr>
          <a:lstStyle/>
          <a:p>
            <a:r>
              <a:rPr lang="en-US" dirty="0"/>
              <a:t>LLMs are mainly trained on the web</a:t>
            </a:r>
          </a:p>
        </p:txBody>
      </p:sp>
      <p:sp>
        <p:nvSpPr>
          <p:cNvPr id="6" name="Content Placeholder 5">
            <a:extLst>
              <a:ext uri="{FF2B5EF4-FFF2-40B4-BE49-F238E27FC236}">
                <a16:creationId xmlns:a16="http://schemas.microsoft.com/office/drawing/2014/main" id="{E71B7882-1C87-7AD7-AC4D-4AD8BAB10EC3}"/>
              </a:ext>
            </a:extLst>
          </p:cNvPr>
          <p:cNvSpPr>
            <a:spLocks noGrp="1"/>
          </p:cNvSpPr>
          <p:nvPr>
            <p:ph idx="1"/>
          </p:nvPr>
        </p:nvSpPr>
        <p:spPr/>
        <p:txBody>
          <a:bodyPr/>
          <a:lstStyle/>
          <a:p>
            <a:r>
              <a:rPr lang="en-US" sz="2400" dirty="0">
                <a:latin typeface="Calibri" panose="020F0502020204030204" pitchFamily="34" charset="0"/>
                <a:cs typeface="Calibri" panose="020F0502020204030204" pitchFamily="34" charset="0"/>
              </a:rPr>
              <a:t>Common crawl, snapshots of the entire web produced by the non- profit Common Crawl with billions of pages</a:t>
            </a:r>
          </a:p>
          <a:p>
            <a:r>
              <a:rPr lang="en-US" sz="2400" dirty="0">
                <a:latin typeface="Calibri" panose="020F0502020204030204" pitchFamily="34" charset="0"/>
                <a:cs typeface="Calibri" panose="020F0502020204030204" pitchFamily="34" charset="0"/>
              </a:rPr>
              <a:t>Colossal Clean Crawled Corpus (C4; </a:t>
            </a:r>
            <a:r>
              <a:rPr lang="en-US" sz="2400" dirty="0" err="1">
                <a:solidFill>
                  <a:srgbClr val="0000FF"/>
                </a:solidFill>
                <a:latin typeface="Calibri" panose="020F0502020204030204" pitchFamily="34" charset="0"/>
                <a:cs typeface="Calibri" panose="020F0502020204030204" pitchFamily="34" charset="0"/>
              </a:rPr>
              <a:t>Raffel</a:t>
            </a:r>
            <a:r>
              <a:rPr lang="en-US" sz="2400" dirty="0">
                <a:solidFill>
                  <a:srgbClr val="0000FF"/>
                </a:solidFill>
                <a:latin typeface="Calibri" panose="020F0502020204030204" pitchFamily="34" charset="0"/>
                <a:cs typeface="Calibri" panose="020F0502020204030204" pitchFamily="34" charset="0"/>
              </a:rPr>
              <a:t> et al. 2020</a:t>
            </a:r>
            <a:r>
              <a:rPr lang="en-US" sz="2400" dirty="0">
                <a:latin typeface="Calibri" panose="020F0502020204030204" pitchFamily="34" charset="0"/>
                <a:cs typeface="Calibri" panose="020F0502020204030204" pitchFamily="34" charset="0"/>
              </a:rPr>
              <a:t>), 156 billion tokens of English,  filtered</a:t>
            </a:r>
          </a:p>
          <a:p>
            <a:r>
              <a:rPr lang="en-US" sz="2400" dirty="0">
                <a:latin typeface="Calibri" panose="020F0502020204030204" pitchFamily="34" charset="0"/>
                <a:cs typeface="Calibri" panose="020F0502020204030204" pitchFamily="34" charset="0"/>
              </a:rPr>
              <a:t>	What's in it? Mostly patent text documents, Wikipedia, and news sites </a:t>
            </a:r>
          </a:p>
          <a:p>
            <a:endParaRPr lang="en-US" sz="2400"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40616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a:xfrm>
            <a:off x="625899" y="139580"/>
            <a:ext cx="7543800" cy="680397"/>
          </a:xfrm>
        </p:spPr>
        <p:txBody>
          <a:bodyPr>
            <a:normAutofit/>
          </a:bodyPr>
          <a:lstStyle/>
          <a:p>
            <a:r>
              <a:rPr lang="en-US" b="1" dirty="0"/>
              <a:t>The Pile: </a:t>
            </a:r>
            <a:r>
              <a:rPr lang="en-US" dirty="0"/>
              <a:t>a pretraining corpus</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822960" y="1060570"/>
            <a:ext cx="7346739" cy="3943350"/>
          </a:xfrm>
          <a:prstGeom prst="rect">
            <a:avLst/>
          </a:prstGeom>
        </p:spPr>
      </p:pic>
      <p:sp>
        <p:nvSpPr>
          <p:cNvPr id="7" name="TextBox 6">
            <a:extLst>
              <a:ext uri="{FF2B5EF4-FFF2-40B4-BE49-F238E27FC236}">
                <a16:creationId xmlns:a16="http://schemas.microsoft.com/office/drawing/2014/main" id="{25686295-0B28-70A8-647B-9E0B21B2183C}"/>
              </a:ext>
            </a:extLst>
          </p:cNvPr>
          <p:cNvSpPr txBox="1"/>
          <p:nvPr/>
        </p:nvSpPr>
        <p:spPr>
          <a:xfrm>
            <a:off x="4157543" y="758885"/>
            <a:ext cx="587020"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web</a:t>
            </a:r>
          </a:p>
        </p:txBody>
      </p:sp>
      <p:sp>
        <p:nvSpPr>
          <p:cNvPr id="8" name="TextBox 7">
            <a:extLst>
              <a:ext uri="{FF2B5EF4-FFF2-40B4-BE49-F238E27FC236}">
                <a16:creationId xmlns:a16="http://schemas.microsoft.com/office/drawing/2014/main" id="{4A5590F6-BB13-3E51-B023-BBB10B94480A}"/>
              </a:ext>
            </a:extLst>
          </p:cNvPr>
          <p:cNvSpPr txBox="1"/>
          <p:nvPr/>
        </p:nvSpPr>
        <p:spPr>
          <a:xfrm>
            <a:off x="1562100" y="758885"/>
            <a:ext cx="1165704"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academics</a:t>
            </a:r>
          </a:p>
        </p:txBody>
      </p:sp>
      <p:sp>
        <p:nvSpPr>
          <p:cNvPr id="9" name="TextBox 8">
            <a:extLst>
              <a:ext uri="{FF2B5EF4-FFF2-40B4-BE49-F238E27FC236}">
                <a16:creationId xmlns:a16="http://schemas.microsoft.com/office/drawing/2014/main" id="{933331CF-9051-67C9-7E83-63B2B36AAF98}"/>
              </a:ext>
            </a:extLst>
          </p:cNvPr>
          <p:cNvSpPr txBox="1"/>
          <p:nvPr/>
        </p:nvSpPr>
        <p:spPr>
          <a:xfrm>
            <a:off x="6788426" y="758885"/>
            <a:ext cx="744114"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books</a:t>
            </a:r>
          </a:p>
        </p:txBody>
      </p:sp>
      <p:sp>
        <p:nvSpPr>
          <p:cNvPr id="10" name="TextBox 9">
            <a:extLst>
              <a:ext uri="{FF2B5EF4-FFF2-40B4-BE49-F238E27FC236}">
                <a16:creationId xmlns:a16="http://schemas.microsoft.com/office/drawing/2014/main" id="{47AA3506-F19D-B3CB-C109-E4824999BE13}"/>
              </a:ext>
            </a:extLst>
          </p:cNvPr>
          <p:cNvSpPr txBox="1"/>
          <p:nvPr/>
        </p:nvSpPr>
        <p:spPr>
          <a:xfrm>
            <a:off x="8358809" y="3916018"/>
            <a:ext cx="75373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dialog</a:t>
            </a:r>
          </a:p>
        </p:txBody>
      </p:sp>
    </p:spTree>
    <p:extLst>
      <p:ext uri="{BB962C8B-B14F-4D97-AF65-F5344CB8AC3E}">
        <p14:creationId xmlns:p14="http://schemas.microsoft.com/office/powerpoint/2010/main" val="2470478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F230-5A0C-D476-D6D4-E51FEF295D38}"/>
              </a:ext>
            </a:extLst>
          </p:cNvPr>
          <p:cNvSpPr>
            <a:spLocks noGrp="1"/>
          </p:cNvSpPr>
          <p:nvPr>
            <p:ph type="title"/>
          </p:nvPr>
        </p:nvSpPr>
        <p:spPr/>
        <p:txBody>
          <a:bodyPr/>
          <a:lstStyle/>
          <a:p>
            <a:r>
              <a:rPr lang="en-US" dirty="0"/>
              <a:t>Filtering for quality and safety</a:t>
            </a:r>
          </a:p>
        </p:txBody>
      </p:sp>
      <p:sp>
        <p:nvSpPr>
          <p:cNvPr id="3" name="Content Placeholder 2">
            <a:extLst>
              <a:ext uri="{FF2B5EF4-FFF2-40B4-BE49-F238E27FC236}">
                <a16:creationId xmlns:a16="http://schemas.microsoft.com/office/drawing/2014/main" id="{3BB60FAA-EF1D-0F2C-5C3A-1514B83FD196}"/>
              </a:ext>
            </a:extLst>
          </p:cNvPr>
          <p:cNvSpPr>
            <a:spLocks noGrp="1"/>
          </p:cNvSpPr>
          <p:nvPr>
            <p:ph idx="1"/>
          </p:nvPr>
        </p:nvSpPr>
        <p:spPr/>
        <p:txBody>
          <a:bodyPr/>
          <a:lstStyle/>
          <a:p>
            <a:r>
              <a:rPr lang="en-US" dirty="0"/>
              <a:t>Quality is subjective</a:t>
            </a:r>
          </a:p>
          <a:p>
            <a:pPr indent="-342900">
              <a:buFont typeface="Arial" panose="020B0604020202020204" pitchFamily="34" charset="0"/>
              <a:buChar char="•"/>
            </a:pPr>
            <a:r>
              <a:rPr lang="en-US" dirty="0"/>
              <a:t>Many LLMs attempt to match Wikipedia, books, particular websites</a:t>
            </a:r>
          </a:p>
          <a:p>
            <a:pPr indent="-342900">
              <a:buFont typeface="Arial" panose="020B0604020202020204" pitchFamily="34" charset="0"/>
              <a:buChar char="•"/>
            </a:pPr>
            <a:r>
              <a:rPr lang="en-US" dirty="0"/>
              <a:t>Need to remove boilerplate, adult content</a:t>
            </a:r>
          </a:p>
          <a:p>
            <a:pPr indent="-342900">
              <a:buFont typeface="Arial" panose="020B0604020202020204" pitchFamily="34" charset="0"/>
              <a:buChar char="•"/>
            </a:pPr>
            <a:r>
              <a:rPr lang="en-US" dirty="0"/>
              <a:t>Deduplication at many levels (URLs, documents, even lines)</a:t>
            </a:r>
          </a:p>
          <a:p>
            <a:r>
              <a:rPr lang="en-US" dirty="0"/>
              <a:t>Safety also subjective</a:t>
            </a:r>
          </a:p>
          <a:p>
            <a:pPr indent="-342900">
              <a:buFont typeface="Arial" panose="020B0604020202020204" pitchFamily="34" charset="0"/>
              <a:buChar char="•"/>
            </a:pPr>
            <a:r>
              <a:rPr lang="en-US" dirty="0"/>
              <a:t>Toxicity detection is important, although that has mixed results</a:t>
            </a:r>
          </a:p>
          <a:p>
            <a:pPr indent="-342900">
              <a:buFont typeface="Arial" panose="020B0604020202020204" pitchFamily="34" charset="0"/>
              <a:buChar char="•"/>
            </a:pPr>
            <a:r>
              <a:rPr lang="en-US" dirty="0"/>
              <a:t>Can mistakenly flag data written in dialects like African American English</a:t>
            </a:r>
          </a:p>
        </p:txBody>
      </p:sp>
    </p:spTree>
    <p:extLst>
      <p:ext uri="{BB962C8B-B14F-4D97-AF65-F5344CB8AC3E}">
        <p14:creationId xmlns:p14="http://schemas.microsoft.com/office/powerpoint/2010/main" val="134642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CA8755-C002-2B24-CA05-D93923087565}"/>
              </a:ext>
            </a:extLst>
          </p:cNvPr>
          <p:cNvSpPr>
            <a:spLocks noGrp="1"/>
          </p:cNvSpPr>
          <p:nvPr>
            <p:ph type="title"/>
          </p:nvPr>
        </p:nvSpPr>
        <p:spPr/>
        <p:txBody>
          <a:bodyPr/>
          <a:lstStyle/>
          <a:p>
            <a:r>
              <a:rPr lang="en-US" dirty="0"/>
              <a:t>Finetuning for </a:t>
            </a:r>
            <a:r>
              <a:rPr lang="en-US" dirty="0" err="1"/>
              <a:t>daptation</a:t>
            </a:r>
            <a:r>
              <a:rPr lang="en-US" dirty="0"/>
              <a:t> to new domains</a:t>
            </a:r>
          </a:p>
        </p:txBody>
      </p:sp>
      <p:sp>
        <p:nvSpPr>
          <p:cNvPr id="6" name="Content Placeholder 5">
            <a:extLst>
              <a:ext uri="{FF2B5EF4-FFF2-40B4-BE49-F238E27FC236}">
                <a16:creationId xmlns:a16="http://schemas.microsoft.com/office/drawing/2014/main" id="{A16A8592-26A3-5D96-B81C-6FBE61EC310B}"/>
              </a:ext>
            </a:extLst>
          </p:cNvPr>
          <p:cNvSpPr>
            <a:spLocks noGrp="1"/>
          </p:cNvSpPr>
          <p:nvPr>
            <p:ph idx="1"/>
          </p:nvPr>
        </p:nvSpPr>
        <p:spPr/>
        <p:txBody>
          <a:bodyPr/>
          <a:lstStyle/>
          <a:p>
            <a:r>
              <a:rPr lang="en-US" sz="2400" dirty="0"/>
              <a:t>What happens if we need our LLM to work well on a domain it didn't see in pretraining?</a:t>
            </a:r>
          </a:p>
          <a:p>
            <a:r>
              <a:rPr lang="en-US" sz="2400" dirty="0"/>
              <a:t>Perhaps some specific medical or legal domain?</a:t>
            </a:r>
          </a:p>
          <a:p>
            <a:r>
              <a:rPr lang="en-US" sz="2400" dirty="0"/>
              <a:t>Or maybe a multilingual LM needs to see more data on some language that was rare in pretraining?</a:t>
            </a:r>
          </a:p>
          <a:p>
            <a:endParaRPr lang="en-US" dirty="0"/>
          </a:p>
        </p:txBody>
      </p:sp>
    </p:spTree>
    <p:extLst>
      <p:ext uri="{BB962C8B-B14F-4D97-AF65-F5344CB8AC3E}">
        <p14:creationId xmlns:p14="http://schemas.microsoft.com/office/powerpoint/2010/main" val="894383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FD22D-0739-073B-9509-049B413F9EC8}"/>
              </a:ext>
            </a:extLst>
          </p:cNvPr>
          <p:cNvSpPr>
            <a:spLocks noGrp="1"/>
          </p:cNvSpPr>
          <p:nvPr>
            <p:ph type="title"/>
          </p:nvPr>
        </p:nvSpPr>
        <p:spPr/>
        <p:txBody>
          <a:bodyPr/>
          <a:lstStyle/>
          <a:p>
            <a:r>
              <a:rPr lang="en-US" dirty="0"/>
              <a:t>Finetuning</a:t>
            </a:r>
          </a:p>
        </p:txBody>
      </p:sp>
      <p:pic>
        <p:nvPicPr>
          <p:cNvPr id="8" name="Content Placeholder 7">
            <a:extLst>
              <a:ext uri="{FF2B5EF4-FFF2-40B4-BE49-F238E27FC236}">
                <a16:creationId xmlns:a16="http://schemas.microsoft.com/office/drawing/2014/main" id="{0E8FDCB9-9E55-0161-E9E4-867FF12FB4A4}"/>
              </a:ext>
            </a:extLst>
          </p:cNvPr>
          <p:cNvPicPr>
            <a:picLocks noGrp="1" noChangeAspect="1"/>
          </p:cNvPicPr>
          <p:nvPr>
            <p:ph idx="1"/>
          </p:nvPr>
        </p:nvPicPr>
        <p:blipFill>
          <a:blip r:embed="rId2"/>
          <a:stretch>
            <a:fillRect/>
          </a:stretch>
        </p:blipFill>
        <p:spPr>
          <a:xfrm>
            <a:off x="822722" y="1538834"/>
            <a:ext cx="7543800" cy="2751632"/>
          </a:xfrm>
        </p:spPr>
      </p:pic>
    </p:spTree>
    <p:extLst>
      <p:ext uri="{BB962C8B-B14F-4D97-AF65-F5344CB8AC3E}">
        <p14:creationId xmlns:p14="http://schemas.microsoft.com/office/powerpoint/2010/main" val="296613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E10A-8A37-F564-2228-4E0A38F1818E}"/>
              </a:ext>
            </a:extLst>
          </p:cNvPr>
          <p:cNvSpPr>
            <a:spLocks noGrp="1"/>
          </p:cNvSpPr>
          <p:nvPr>
            <p:ph type="title"/>
          </p:nvPr>
        </p:nvSpPr>
        <p:spPr/>
        <p:txBody>
          <a:bodyPr/>
          <a:lstStyle/>
          <a:p>
            <a:r>
              <a:rPr lang="en-US" dirty="0"/>
              <a:t>"Finetuning" means 4 different things</a:t>
            </a:r>
          </a:p>
        </p:txBody>
      </p:sp>
      <p:sp>
        <p:nvSpPr>
          <p:cNvPr id="3" name="Content Placeholder 2">
            <a:extLst>
              <a:ext uri="{FF2B5EF4-FFF2-40B4-BE49-F238E27FC236}">
                <a16:creationId xmlns:a16="http://schemas.microsoft.com/office/drawing/2014/main" id="{F41556F0-57C3-BD56-1EE0-9184B820D854}"/>
              </a:ext>
            </a:extLst>
          </p:cNvPr>
          <p:cNvSpPr>
            <a:spLocks noGrp="1"/>
          </p:cNvSpPr>
          <p:nvPr>
            <p:ph idx="1"/>
          </p:nvPr>
        </p:nvSpPr>
        <p:spPr/>
        <p:txBody>
          <a:bodyPr/>
          <a:lstStyle/>
          <a:p>
            <a:r>
              <a:rPr lang="en-US" sz="2700" dirty="0">
                <a:latin typeface="Calibri" panose="020F0502020204030204" pitchFamily="34" charset="0"/>
                <a:cs typeface="Calibri" panose="020F0502020204030204" pitchFamily="34" charset="0"/>
              </a:rPr>
              <a:t>We'll discuss 1 here, and 3 in later lectures</a:t>
            </a:r>
          </a:p>
          <a:p>
            <a:r>
              <a:rPr lang="en-US" sz="2700" dirty="0">
                <a:solidFill>
                  <a:srgbClr val="000000"/>
                </a:solidFill>
                <a:latin typeface="Calibri" panose="020F0502020204030204" pitchFamily="34" charset="0"/>
                <a:cs typeface="Calibri" panose="020F0502020204030204" pitchFamily="34" charset="0"/>
              </a:rPr>
              <a:t>In all four cases, finetuning means:</a:t>
            </a:r>
          </a:p>
          <a:p>
            <a:r>
              <a:rPr lang="en-US" sz="2700" b="1" dirty="0">
                <a:solidFill>
                  <a:srgbClr val="000000"/>
                </a:solidFill>
                <a:latin typeface="Calibri" panose="020F0502020204030204" pitchFamily="34" charset="0"/>
                <a:cs typeface="Calibri" panose="020F0502020204030204" pitchFamily="34" charset="0"/>
              </a:rPr>
              <a:t>taking a pretrained model and further adapting some or all of its parameters to some new data</a:t>
            </a:r>
          </a:p>
          <a:p>
            <a:endParaRPr lang="en-US" sz="2700" b="1" dirty="0">
              <a:solidFill>
                <a:srgbClr val="000000"/>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15976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29A8-3BFD-DD43-B193-219D4F718E6E}"/>
              </a:ext>
            </a:extLst>
          </p:cNvPr>
          <p:cNvSpPr>
            <a:spLocks noGrp="1"/>
          </p:cNvSpPr>
          <p:nvPr>
            <p:ph type="title"/>
          </p:nvPr>
        </p:nvSpPr>
        <p:spPr>
          <a:xfrm>
            <a:off x="822960" y="119702"/>
            <a:ext cx="7978140" cy="680397"/>
          </a:xfrm>
        </p:spPr>
        <p:txBody>
          <a:bodyPr>
            <a:normAutofit/>
          </a:bodyPr>
          <a:lstStyle/>
          <a:p>
            <a:r>
              <a:rPr lang="en-US" dirty="0"/>
              <a:t>1. Finetuning as "continued pretraining" on new data</a:t>
            </a:r>
          </a:p>
        </p:txBody>
      </p:sp>
      <p:sp>
        <p:nvSpPr>
          <p:cNvPr id="3" name="Content Placeholder 2">
            <a:extLst>
              <a:ext uri="{FF2B5EF4-FFF2-40B4-BE49-F238E27FC236}">
                <a16:creationId xmlns:a16="http://schemas.microsoft.com/office/drawing/2014/main" id="{A6BCC8EB-0073-A23C-71C8-C2AD3F43C1BA}"/>
              </a:ext>
            </a:extLst>
          </p:cNvPr>
          <p:cNvSpPr>
            <a:spLocks noGrp="1"/>
          </p:cNvSpPr>
          <p:nvPr>
            <p:ph idx="1"/>
          </p:nvPr>
        </p:nvSpPr>
        <p:spPr/>
        <p:txBody>
          <a:bodyPr/>
          <a:lstStyle/>
          <a:p>
            <a:pPr indent="-342900">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Further train all the parameters of model on new data</a:t>
            </a:r>
          </a:p>
          <a:p>
            <a:pPr marL="640534" lvl="1" indent="-342900">
              <a:buFont typeface="Arial" panose="020B0604020202020204" pitchFamily="34" charset="0"/>
              <a:buChar char="•"/>
            </a:pPr>
            <a:r>
              <a:rPr lang="en-US" sz="2100" dirty="0">
                <a:solidFill>
                  <a:srgbClr val="000000"/>
                </a:solidFill>
                <a:latin typeface="Calibri" panose="020F0502020204030204" pitchFamily="34" charset="0"/>
                <a:cs typeface="Calibri" panose="020F0502020204030204" pitchFamily="34" charset="0"/>
              </a:rPr>
              <a:t>using the same method (word prediction) and loss function (cross-entropy loss) as for pretraining.</a:t>
            </a:r>
          </a:p>
          <a:p>
            <a:pPr marL="640534" lvl="1" indent="-342900">
              <a:buFont typeface="Arial" panose="020B0604020202020204" pitchFamily="34" charset="0"/>
              <a:buChar char="•"/>
            </a:pPr>
            <a:r>
              <a:rPr lang="en-US" sz="2100" dirty="0">
                <a:solidFill>
                  <a:srgbClr val="000000"/>
                </a:solidFill>
                <a:latin typeface="Calibri" panose="020F0502020204030204" pitchFamily="34" charset="0"/>
                <a:cs typeface="Calibri" panose="020F0502020204030204" pitchFamily="34" charset="0"/>
              </a:rPr>
              <a:t>as if the new data were at the tail end of the pretraining data</a:t>
            </a:r>
          </a:p>
          <a:p>
            <a:pPr indent="-342900">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Hence sometimes called </a:t>
            </a:r>
            <a:r>
              <a:rPr lang="en-US" sz="2400" b="1" dirty="0">
                <a:solidFill>
                  <a:srgbClr val="000000"/>
                </a:solidFill>
                <a:latin typeface="Calibri" panose="020F0502020204030204" pitchFamily="34" charset="0"/>
                <a:cs typeface="Calibri" panose="020F0502020204030204" pitchFamily="34" charset="0"/>
              </a:rPr>
              <a:t>continued pretraining</a:t>
            </a:r>
          </a:p>
          <a:p>
            <a:r>
              <a:rPr lang="en-US" dirty="0">
                <a:solidFill>
                  <a:srgbClr val="000000"/>
                </a:solidFill>
                <a:effectLst/>
                <a:latin typeface="Monaco" pitchFamily="2" charset="77"/>
              </a:rPr>
              <a:t> </a:t>
            </a:r>
          </a:p>
          <a:p>
            <a:endParaRPr lang="en-US" dirty="0"/>
          </a:p>
        </p:txBody>
      </p:sp>
    </p:spTree>
    <p:extLst>
      <p:ext uri="{BB962C8B-B14F-4D97-AF65-F5344CB8AC3E}">
        <p14:creationId xmlns:p14="http://schemas.microsoft.com/office/powerpoint/2010/main" val="398827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Evaluating LLMs: 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822964" y="747073"/>
            <a:ext cx="7806686" cy="3543300"/>
          </a:xfrm>
        </p:spPr>
        <p:txBody>
          <a:bodyPr/>
          <a:lstStyle/>
          <a:p>
            <a:r>
              <a:rPr lang="en-US" sz="2250" dirty="0">
                <a:latin typeface="Calibri" panose="020F0502020204030204" pitchFamily="34" charset="0"/>
                <a:cs typeface="Calibri" panose="020F0502020204030204" pitchFamily="34" charset="0"/>
              </a:rPr>
              <a:t>Just as for n-gram grammars, we use perplexity to measure how well the LM predicts unseen text</a:t>
            </a:r>
          </a:p>
          <a:p>
            <a:r>
              <a:rPr lang="en-US" sz="2250" dirty="0">
                <a:latin typeface="Calibri" panose="020F0502020204030204" pitchFamily="34" charset="0"/>
                <a:cs typeface="Calibri" panose="020F0502020204030204" pitchFamily="34" charset="0"/>
              </a:rPr>
              <a:t>The perplexity of a model </a:t>
            </a:r>
            <a:r>
              <a:rPr lang="el-GR" sz="2250" dirty="0">
                <a:latin typeface="Calibri" panose="020F0502020204030204" pitchFamily="34" charset="0"/>
                <a:cs typeface="Calibri" panose="020F0502020204030204" pitchFamily="34" charset="0"/>
              </a:rPr>
              <a:t>θ </a:t>
            </a:r>
            <a:r>
              <a:rPr lang="en-US" sz="2250" dirty="0">
                <a:latin typeface="Calibri" panose="020F0502020204030204" pitchFamily="34" charset="0"/>
                <a:cs typeface="Calibri" panose="020F0502020204030204" pitchFamily="34" charset="0"/>
              </a:rPr>
              <a:t>on an unseen test set is the </a:t>
            </a:r>
            <a:r>
              <a:rPr lang="en-US" sz="2250" b="1" dirty="0">
                <a:latin typeface="Calibri" panose="020F0502020204030204" pitchFamily="34" charset="0"/>
                <a:cs typeface="Calibri" panose="020F0502020204030204" pitchFamily="34" charset="0"/>
              </a:rPr>
              <a:t>inverse probability that </a:t>
            </a:r>
            <a:r>
              <a:rPr lang="el-GR" sz="2250" b="1" dirty="0">
                <a:latin typeface="Calibri" panose="020F0502020204030204" pitchFamily="34" charset="0"/>
                <a:cs typeface="Calibri" panose="020F0502020204030204" pitchFamily="34" charset="0"/>
              </a:rPr>
              <a:t>θ </a:t>
            </a:r>
            <a:r>
              <a:rPr lang="en-US" sz="2250" b="1" dirty="0">
                <a:latin typeface="Calibri" panose="020F0502020204030204" pitchFamily="34" charset="0"/>
                <a:cs typeface="Calibri" panose="020F0502020204030204" pitchFamily="34" charset="0"/>
              </a:rPr>
              <a:t>assigns to the test set, normalized by the test set length. </a:t>
            </a:r>
          </a:p>
          <a:p>
            <a:r>
              <a:rPr lang="en-US" sz="2250" dirty="0">
                <a:latin typeface="Calibri" panose="020F0502020204030204" pitchFamily="34" charset="0"/>
                <a:cs typeface="Calibri" panose="020F0502020204030204" pitchFamily="34" charset="0"/>
              </a:rPr>
              <a:t>For a test set of </a:t>
            </a:r>
            <a:r>
              <a:rPr lang="en-US" sz="2250" i="1" dirty="0">
                <a:latin typeface="Calibri" panose="020F0502020204030204" pitchFamily="34" charset="0"/>
                <a:cs typeface="Calibri" panose="020F0502020204030204" pitchFamily="34" charset="0"/>
              </a:rPr>
              <a:t>n </a:t>
            </a:r>
            <a:r>
              <a:rPr lang="en-US" sz="2250" dirty="0">
                <a:latin typeface="Calibri" panose="020F0502020204030204" pitchFamily="34" charset="0"/>
                <a:cs typeface="Calibri" panose="020F0502020204030204" pitchFamily="34" charset="0"/>
              </a:rPr>
              <a:t>tokens </a:t>
            </a:r>
            <a:r>
              <a:rPr lang="en-US" sz="2250" i="1" dirty="0">
                <a:latin typeface="Calibri" panose="020F0502020204030204" pitchFamily="34" charset="0"/>
                <a:cs typeface="Calibri" panose="020F0502020204030204" pitchFamily="34" charset="0"/>
              </a:rPr>
              <a:t>w</a:t>
            </a:r>
            <a:r>
              <a:rPr lang="en-US" sz="2250" baseline="-25000" dirty="0">
                <a:latin typeface="Calibri" panose="020F0502020204030204" pitchFamily="34" charset="0"/>
                <a:cs typeface="Calibri" panose="020F0502020204030204" pitchFamily="34" charset="0"/>
              </a:rPr>
              <a:t>1:</a:t>
            </a:r>
            <a:r>
              <a:rPr lang="en-US" sz="2250" i="1" baseline="-25000" dirty="0">
                <a:latin typeface="Calibri" panose="020F0502020204030204" pitchFamily="34" charset="0"/>
                <a:cs typeface="Calibri" panose="020F0502020204030204" pitchFamily="34" charset="0"/>
              </a:rPr>
              <a:t>n</a:t>
            </a:r>
            <a:r>
              <a:rPr lang="en-US" sz="2250" dirty="0">
                <a:latin typeface="Calibri" panose="020F0502020204030204" pitchFamily="34" charset="0"/>
                <a:cs typeface="Calibri" panose="020F0502020204030204" pitchFamily="34" charset="0"/>
              </a:rPr>
              <a:t> the perplexity is :</a:t>
            </a:r>
          </a:p>
          <a:p>
            <a:endParaRPr lang="en-US" dirty="0"/>
          </a:p>
          <a:p>
            <a:endParaRPr lang="en-US" dirty="0"/>
          </a:p>
        </p:txBody>
      </p:sp>
      <p:pic>
        <p:nvPicPr>
          <p:cNvPr id="7" name="Picture 6">
            <a:extLst>
              <a:ext uri="{FF2B5EF4-FFF2-40B4-BE49-F238E27FC236}">
                <a16:creationId xmlns:a16="http://schemas.microsoft.com/office/drawing/2014/main" id="{AD9D7A46-7E1C-F8DD-F550-598E5BCABC09}"/>
              </a:ext>
            </a:extLst>
          </p:cNvPr>
          <p:cNvPicPr>
            <a:picLocks noChangeAspect="1"/>
          </p:cNvPicPr>
          <p:nvPr/>
        </p:nvPicPr>
        <p:blipFill>
          <a:blip r:embed="rId2"/>
          <a:stretch>
            <a:fillRect/>
          </a:stretch>
        </p:blipFill>
        <p:spPr>
          <a:xfrm>
            <a:off x="2343150" y="3556948"/>
            <a:ext cx="4062047" cy="1466850"/>
          </a:xfrm>
          <a:prstGeom prst="rect">
            <a:avLst/>
          </a:prstGeom>
        </p:spPr>
      </p:pic>
    </p:spTree>
    <p:extLst>
      <p:ext uri="{BB962C8B-B14F-4D97-AF65-F5344CB8AC3E}">
        <p14:creationId xmlns:p14="http://schemas.microsoft.com/office/powerpoint/2010/main" val="78643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822964" y="1817594"/>
            <a:ext cx="7543801" cy="2811556"/>
          </a:xfrm>
        </p:spPr>
        <p:txBody>
          <a:bodyPr>
            <a:normAutofit fontScale="92500"/>
          </a:bodyPr>
          <a:lstStyle/>
          <a:p>
            <a:pPr indent="-342900">
              <a:buFont typeface="Arial" panose="020B0604020202020204" pitchFamily="34" charset="0"/>
              <a:buChar char="•"/>
            </a:pPr>
            <a:r>
              <a:rPr lang="en-US" sz="2700" dirty="0"/>
              <a:t>Trained to map from one sequence to another</a:t>
            </a:r>
          </a:p>
          <a:p>
            <a:pPr indent="-342900">
              <a:buFont typeface="Arial" panose="020B0604020202020204" pitchFamily="34" charset="0"/>
              <a:buChar char="•"/>
            </a:pPr>
            <a:r>
              <a:rPr lang="en-US" sz="2700" dirty="0"/>
              <a:t>Very popular for:</a:t>
            </a:r>
          </a:p>
          <a:p>
            <a:pPr marL="640534" lvl="1" indent="-342900">
              <a:buFont typeface="Arial" panose="020B0604020202020204" pitchFamily="34" charset="0"/>
              <a:buChar char="•"/>
            </a:pPr>
            <a:r>
              <a:rPr lang="en-US" sz="2400" dirty="0"/>
              <a:t>machine translation (map from one language to another)</a:t>
            </a:r>
          </a:p>
          <a:p>
            <a:pPr marL="640534" lvl="1" indent="-342900">
              <a:buFont typeface="Arial" panose="020B0604020202020204" pitchFamily="34" charset="0"/>
              <a:buChar char="•"/>
            </a:pPr>
            <a:r>
              <a:rPr lang="en-US" sz="2400" dirty="0"/>
              <a:t>speech recognition (map from acoustics to words)</a:t>
            </a:r>
          </a:p>
          <a:p>
            <a:pPr indent="-342900">
              <a:buFont typeface="Arial" panose="020B0604020202020204" pitchFamily="34" charset="0"/>
              <a:buChar char="•"/>
            </a:pPr>
            <a:endParaRPr lang="en-US" sz="27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6800850" y="68901"/>
            <a:ext cx="2006600" cy="1697892"/>
          </a:xfrm>
          <a:prstGeom prst="rect">
            <a:avLst/>
          </a:prstGeom>
        </p:spPr>
      </p:pic>
    </p:spTree>
    <p:extLst>
      <p:ext uri="{BB962C8B-B14F-4D97-AF65-F5344CB8AC3E}">
        <p14:creationId xmlns:p14="http://schemas.microsoft.com/office/powerpoint/2010/main" val="916088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822964" y="1085850"/>
            <a:ext cx="7806686" cy="3543300"/>
          </a:xfrm>
        </p:spPr>
        <p:txBody>
          <a:bodyPr/>
          <a:lstStyle/>
          <a:p>
            <a:pPr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higher the probability of the word sequence, the lower the perplexity.</a:t>
            </a:r>
          </a:p>
          <a:p>
            <a:pPr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Thus the </a:t>
            </a:r>
            <a:r>
              <a:rPr lang="en-US" b="0" dirty="0">
                <a:effectLst/>
                <a:latin typeface="Calibri" panose="020F0502020204030204" pitchFamily="34" charset="0"/>
                <a:cs typeface="Calibri" panose="020F0502020204030204" pitchFamily="34" charset="0"/>
              </a:rPr>
              <a:t>lower the perplexity of a model on the data, the better the model</a:t>
            </a:r>
            <a:r>
              <a:rPr lang="en-US" dirty="0">
                <a:effectLst/>
                <a:latin typeface="Calibri" panose="020F0502020204030204" pitchFamily="34" charset="0"/>
                <a:cs typeface="Calibri" panose="020F0502020204030204" pitchFamily="34" charset="0"/>
              </a:rPr>
              <a:t>. </a:t>
            </a:r>
          </a:p>
          <a:p>
            <a:pPr indent="-342900">
              <a:buFont typeface="Arial" panose="020B0604020202020204" pitchFamily="34" charset="0"/>
              <a:buChar char="•"/>
            </a:pPr>
            <a:r>
              <a:rPr lang="en-US" sz="2100" b="1" dirty="0">
                <a:solidFill>
                  <a:srgbClr val="0200FF"/>
                </a:solidFill>
                <a:latin typeface="Calibri"/>
                <a:cs typeface="Calibri"/>
              </a:rPr>
              <a:t>Minimizing perplexity is the same as maximizing probability</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Also: perplexity is sensitive to length/tokenization so best used when comparing LMs that use the same tokenizer. </a:t>
            </a:r>
            <a:endParaRPr lang="en-US" dirty="0">
              <a:latin typeface="Calibri" panose="020F0502020204030204" pitchFamily="34" charset="0"/>
              <a:cs typeface="Calibri" panose="020F0502020204030204" pitchFamily="34" charset="0"/>
            </a:endParaRPr>
          </a:p>
          <a:p>
            <a:r>
              <a:rPr lang="en-US" sz="1350" dirty="0">
                <a:latin typeface="NimbusRomNo9L"/>
              </a:rPr>
              <a:t> </a:t>
            </a:r>
            <a:endParaRPr lang="en-US" sz="1050" dirty="0"/>
          </a:p>
          <a:p>
            <a:endParaRPr lang="en-US" sz="1500" dirty="0"/>
          </a:p>
          <a:p>
            <a:endParaRPr lang="en-US" dirty="0"/>
          </a:p>
        </p:txBody>
      </p:sp>
    </p:spTree>
    <p:extLst>
      <p:ext uri="{BB962C8B-B14F-4D97-AF65-F5344CB8AC3E}">
        <p14:creationId xmlns:p14="http://schemas.microsoft.com/office/powerpoint/2010/main" val="2945705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B6A7F-A44C-49C7-BF0E-0935FBCE080B}"/>
              </a:ext>
            </a:extLst>
          </p:cNvPr>
          <p:cNvSpPr>
            <a:spLocks noGrp="1"/>
          </p:cNvSpPr>
          <p:nvPr>
            <p:ph type="title"/>
          </p:nvPr>
        </p:nvSpPr>
        <p:spPr/>
        <p:txBody>
          <a:bodyPr/>
          <a:lstStyle/>
          <a:p>
            <a:r>
              <a:rPr lang="en-US" dirty="0"/>
              <a:t>Parameter-Efficient Finetuning</a:t>
            </a:r>
          </a:p>
        </p:txBody>
      </p:sp>
      <p:sp>
        <p:nvSpPr>
          <p:cNvPr id="6" name="Content Placeholder 5">
            <a:extLst>
              <a:ext uri="{FF2B5EF4-FFF2-40B4-BE49-F238E27FC236}">
                <a16:creationId xmlns:a16="http://schemas.microsoft.com/office/drawing/2014/main" id="{82152458-541B-5F13-D719-603A8C951253}"/>
              </a:ext>
            </a:extLst>
          </p:cNvPr>
          <p:cNvSpPr>
            <a:spLocks noGrp="1"/>
          </p:cNvSpPr>
          <p:nvPr>
            <p:ph idx="1"/>
          </p:nvPr>
        </p:nvSpPr>
        <p:spPr>
          <a:xfrm>
            <a:off x="822964" y="1200150"/>
            <a:ext cx="7543801" cy="3943350"/>
          </a:xfrm>
        </p:spPr>
        <p:txBody>
          <a:bodyPr>
            <a:normAutofit/>
          </a:bodyPr>
          <a:lstStyle/>
          <a:p>
            <a:r>
              <a:rPr lang="en-US" dirty="0">
                <a:effectLst/>
                <a:latin typeface="Calibri" panose="020F0502020204030204" pitchFamily="34" charset="0"/>
                <a:cs typeface="Calibri" panose="020F0502020204030204" pitchFamily="34" charset="0"/>
              </a:rPr>
              <a:t>Adapting </a:t>
            </a:r>
            <a:r>
              <a:rPr lang="en-US" dirty="0">
                <a:latin typeface="Calibri" panose="020F0502020204030204" pitchFamily="34" charset="0"/>
                <a:cs typeface="Calibri" panose="020F0502020204030204" pitchFamily="34" charset="0"/>
              </a:rPr>
              <a:t>to a new domain by c</a:t>
            </a:r>
            <a:r>
              <a:rPr lang="en-US" dirty="0">
                <a:effectLst/>
                <a:latin typeface="Calibri" panose="020F0502020204030204" pitchFamily="34" charset="0"/>
                <a:cs typeface="Calibri" panose="020F0502020204030204" pitchFamily="34" charset="0"/>
              </a:rPr>
              <a:t>ontinued pretraining (finetuning) is a problem with huge LLMs.</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normous numbers of parameters to train </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ach pass of batch gradient descent has to backpropagate through many many huge layers. </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xpensive in processing power, in memory, and in time. </a:t>
            </a:r>
            <a:endParaRPr lang="en-US" dirty="0">
              <a:latin typeface="Calibri" panose="020F0502020204030204" pitchFamily="34" charset="0"/>
              <a:cs typeface="Calibri" panose="020F0502020204030204" pitchFamily="34" charset="0"/>
            </a:endParaRPr>
          </a:p>
          <a:p>
            <a:pPr marL="0" indent="0"/>
            <a:r>
              <a:rPr lang="en-US" b="0" dirty="0">
                <a:effectLst/>
                <a:latin typeface="Calibri" panose="020F0502020204030204" pitchFamily="34" charset="0"/>
                <a:cs typeface="Calibri" panose="020F0502020204030204" pitchFamily="34" charset="0"/>
              </a:rPr>
              <a:t>Instead, </a:t>
            </a:r>
            <a:r>
              <a:rPr lang="en-US" b="1" dirty="0">
                <a:effectLst/>
                <a:latin typeface="Calibri" panose="020F0502020204030204" pitchFamily="34" charset="0"/>
                <a:cs typeface="Calibri" panose="020F0502020204030204" pitchFamily="34" charset="0"/>
              </a:rPr>
              <a:t>parameter-efficient fine tuning </a:t>
            </a:r>
            <a:r>
              <a:rPr lang="en-US" b="0" dirty="0">
                <a:effectLst/>
                <a:latin typeface="Calibri" panose="020F0502020204030204" pitchFamily="34" charset="0"/>
                <a:cs typeface="Calibri" panose="020F0502020204030204" pitchFamily="34" charset="0"/>
              </a:rPr>
              <a:t>(PEFT</a:t>
            </a:r>
            <a:r>
              <a:rPr lang="en-US" b="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fficiently select a subset of parameters to update when finetuning.</a:t>
            </a:r>
            <a:endParaRPr lang="en-US"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dirty="0">
                <a:effectLst/>
                <a:latin typeface="Calibri" panose="020F0502020204030204" pitchFamily="34" charset="0"/>
                <a:cs typeface="Calibri" panose="020F0502020204030204" pitchFamily="34" charset="0"/>
              </a:rPr>
              <a:t>E.g., freeze some of the parameters (don’t change them), </a:t>
            </a:r>
          </a:p>
          <a:p>
            <a:pPr marL="214313" indent="-214313">
              <a:buFont typeface="Arial" panose="020B0604020202020204" pitchFamily="34" charset="0"/>
              <a:buChar char="•"/>
            </a:pPr>
            <a:r>
              <a:rPr lang="en-US" dirty="0">
                <a:effectLst/>
                <a:latin typeface="Calibri" panose="020F0502020204030204" pitchFamily="34" charset="0"/>
                <a:cs typeface="Calibri" panose="020F0502020204030204" pitchFamily="34" charset="0"/>
              </a:rPr>
              <a:t>And only update some a few parameters. </a:t>
            </a:r>
            <a:endParaRPr lang="en-US" sz="30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7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DE4-36DC-6389-0BE3-C5018C964DAC}"/>
              </a:ext>
            </a:extLst>
          </p:cNvPr>
          <p:cNvSpPr>
            <a:spLocks noGrp="1"/>
          </p:cNvSpPr>
          <p:nvPr>
            <p:ph type="title"/>
          </p:nvPr>
        </p:nvSpPr>
        <p:spPr/>
        <p:txBody>
          <a:bodyPr/>
          <a:lstStyle/>
          <a:p>
            <a:r>
              <a:rPr lang="en-US" dirty="0" err="1"/>
              <a:t>LoRA</a:t>
            </a:r>
            <a:r>
              <a:rPr lang="en-US" dirty="0"/>
              <a:t> (Low-Rank Adaptation)</a:t>
            </a:r>
          </a:p>
        </p:txBody>
      </p:sp>
      <p:sp>
        <p:nvSpPr>
          <p:cNvPr id="3" name="Content Placeholder 2">
            <a:extLst>
              <a:ext uri="{FF2B5EF4-FFF2-40B4-BE49-F238E27FC236}">
                <a16:creationId xmlns:a16="http://schemas.microsoft.com/office/drawing/2014/main" id="{1AA6C6A0-EA1A-B336-CF30-AF46D9ED3B28}"/>
              </a:ext>
            </a:extLst>
          </p:cNvPr>
          <p:cNvSpPr>
            <a:spLocks noGrp="1"/>
          </p:cNvSpPr>
          <p:nvPr>
            <p:ph idx="1"/>
          </p:nvPr>
        </p:nvSpPr>
        <p:spPr/>
        <p:txBody>
          <a:bodyPr/>
          <a:lstStyle/>
          <a:p>
            <a:pPr marL="428625" indent="-428625">
              <a:buFont typeface="Arial" panose="020B0604020202020204" pitchFamily="34" charset="0"/>
              <a:buChar char="•"/>
            </a:pPr>
            <a:r>
              <a:rPr lang="en-US" sz="2700" dirty="0">
                <a:latin typeface="Calibri" panose="020F0502020204030204" pitchFamily="34" charset="0"/>
                <a:cs typeface="Calibri" panose="020F0502020204030204" pitchFamily="34" charset="0"/>
              </a:rPr>
              <a:t>Transformers have many dense matrix multiply layers</a:t>
            </a:r>
          </a:p>
          <a:p>
            <a:pPr marL="726259" lvl="1" indent="-428625">
              <a:buFont typeface="Arial" panose="020B0604020202020204" pitchFamily="34" charset="0"/>
              <a:buChar char="•"/>
            </a:pPr>
            <a:r>
              <a:rPr lang="en-US" sz="2400" dirty="0">
                <a:latin typeface="Calibri" panose="020F0502020204030204" pitchFamily="34" charset="0"/>
                <a:cs typeface="Calibri" panose="020F0502020204030204" pitchFamily="34" charset="0"/>
              </a:rPr>
              <a:t>Like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Q</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V</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O</a:t>
            </a:r>
            <a:r>
              <a:rPr lang="en-US" sz="2400" dirty="0">
                <a:latin typeface="Calibri" panose="020F0502020204030204" pitchFamily="34" charset="0"/>
                <a:cs typeface="Calibri" panose="020F0502020204030204" pitchFamily="34" charset="0"/>
              </a:rPr>
              <a:t> layers in attention</a:t>
            </a:r>
          </a:p>
          <a:p>
            <a:pPr marL="428625" indent="-428625">
              <a:buFont typeface="Arial" panose="020B0604020202020204" pitchFamily="34" charset="0"/>
              <a:buChar char="•"/>
            </a:pPr>
            <a:r>
              <a:rPr lang="en-US" sz="2700" dirty="0">
                <a:latin typeface="Calibri" panose="020F0502020204030204" pitchFamily="34" charset="0"/>
                <a:cs typeface="Calibri" panose="020F0502020204030204" pitchFamily="34" charset="0"/>
              </a:rPr>
              <a:t>Instead of updating these layers during finetuning, </a:t>
            </a:r>
          </a:p>
          <a:p>
            <a:pPr marL="726259" lvl="1" indent="-428625">
              <a:buFont typeface="Arial" panose="020B0604020202020204" pitchFamily="34" charset="0"/>
              <a:buChar char="•"/>
            </a:pPr>
            <a:r>
              <a:rPr lang="en-US" sz="2400" dirty="0">
                <a:latin typeface="Calibri" panose="020F0502020204030204" pitchFamily="34" charset="0"/>
                <a:cs typeface="Calibri" panose="020F0502020204030204" pitchFamily="34" charset="0"/>
              </a:rPr>
              <a:t>Freeze these layers </a:t>
            </a:r>
          </a:p>
          <a:p>
            <a:pPr marL="726259" lvl="1" indent="-428625">
              <a:buFont typeface="Arial" panose="020B0604020202020204" pitchFamily="34" charset="0"/>
              <a:buChar char="•"/>
            </a:pPr>
            <a:r>
              <a:rPr lang="en-US" sz="2400" dirty="0">
                <a:latin typeface="Calibri" panose="020F0502020204030204" pitchFamily="34" charset="0"/>
                <a:cs typeface="Calibri" panose="020F0502020204030204" pitchFamily="34" charset="0"/>
              </a:rPr>
              <a:t>Update a low-rank approximation with fewer parameters. </a:t>
            </a:r>
          </a:p>
          <a:p>
            <a:endParaRPr lang="en-US" dirty="0"/>
          </a:p>
        </p:txBody>
      </p:sp>
    </p:spTree>
    <p:extLst>
      <p:ext uri="{BB962C8B-B14F-4D97-AF65-F5344CB8AC3E}">
        <p14:creationId xmlns:p14="http://schemas.microsoft.com/office/powerpoint/2010/main" val="2348257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D330-47E6-514F-965F-ACB7D363F269}"/>
              </a:ext>
            </a:extLst>
          </p:cNvPr>
          <p:cNvSpPr>
            <a:spLocks noGrp="1"/>
          </p:cNvSpPr>
          <p:nvPr>
            <p:ph type="title"/>
          </p:nvPr>
        </p:nvSpPr>
        <p:spPr>
          <a:xfrm>
            <a:off x="628650" y="163234"/>
            <a:ext cx="7886700" cy="994172"/>
          </a:xfrm>
        </p:spPr>
        <p:txBody>
          <a:bodyPr/>
          <a:lstStyle/>
          <a:p>
            <a:pPr algn="ctr"/>
            <a:r>
              <a:rPr lang="en-US" b="1" dirty="0">
                <a:latin typeface="+mn-lt"/>
              </a:rPr>
              <a:t>We Often do Prompt based Writing Exercise</a:t>
            </a:r>
            <a:br>
              <a:rPr lang="en-US" b="1" dirty="0">
                <a:latin typeface="+mn-lt"/>
              </a:rPr>
            </a:br>
            <a:endParaRPr lang="en-US" b="1" dirty="0">
              <a:latin typeface="+mn-lt"/>
            </a:endParaRPr>
          </a:p>
        </p:txBody>
      </p:sp>
      <p:sp>
        <p:nvSpPr>
          <p:cNvPr id="4" name="Text Placeholder 3"/>
          <p:cNvSpPr>
            <a:spLocks noGrp="1"/>
          </p:cNvSpPr>
          <p:nvPr>
            <p:ph type="body" idx="1"/>
          </p:nvPr>
        </p:nvSpPr>
        <p:spPr/>
        <p:txBody>
          <a:bodyPr/>
          <a:lstStyle/>
          <a:p>
            <a:endParaRPr lang="en-US"/>
          </a:p>
        </p:txBody>
      </p:sp>
      <p:pic>
        <p:nvPicPr>
          <p:cNvPr id="6" name="Picture 5" descr="Screen Shot 2023-08-31 at 10.36.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039" y="866701"/>
            <a:ext cx="4373216" cy="4119696"/>
          </a:xfrm>
          <a:prstGeom prst="rect">
            <a:avLst/>
          </a:prstGeom>
        </p:spPr>
      </p:pic>
    </p:spTree>
    <p:extLst>
      <p:ext uri="{BB962C8B-B14F-4D97-AF65-F5344CB8AC3E}">
        <p14:creationId xmlns:p14="http://schemas.microsoft.com/office/powerpoint/2010/main" val="2336135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34</a:t>
            </a:fld>
            <a:endParaRPr sz="1400" b="1">
              <a:solidFill>
                <a:srgbClr val="000000"/>
              </a:solidFill>
              <a:latin typeface="Calibri"/>
              <a:ea typeface="Calibri"/>
              <a:cs typeface="Calibri"/>
              <a:sym typeface="Calibri"/>
            </a:endParaRPr>
          </a:p>
        </p:txBody>
      </p:sp>
      <p:sp>
        <p:nvSpPr>
          <p:cNvPr id="4" name="Text Placeholder 1"/>
          <p:cNvSpPr>
            <a:spLocks noGrp="1"/>
          </p:cNvSpPr>
          <p:nvPr>
            <p:ph type="body" idx="1"/>
          </p:nvPr>
        </p:nvSpPr>
        <p:spPr>
          <a:xfrm>
            <a:off x="228600" y="721323"/>
            <a:ext cx="8667750" cy="5139994"/>
          </a:xfrm>
        </p:spPr>
        <p:txBody>
          <a:bodyPr/>
          <a:lstStyle/>
          <a:p>
            <a:pPr lvl="1"/>
            <a:endParaRPr lang="en-US" dirty="0"/>
          </a:p>
          <a:p>
            <a:pPr lvl="1"/>
            <a:endParaRPr lang="en-US" dirty="0"/>
          </a:p>
        </p:txBody>
      </p:sp>
      <p:sp>
        <p:nvSpPr>
          <p:cNvPr id="8"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Some NLP Paradigm Shift</a:t>
            </a:r>
            <a:endParaRPr sz="3200" b="0" i="0" u="none" strike="noStrike" cap="none" dirty="0">
              <a:solidFill>
                <a:srgbClr val="C00000"/>
              </a:solidFill>
              <a:latin typeface="Palatino Linotype"/>
              <a:ea typeface="Palatino Linotype"/>
              <a:cs typeface="Palatino Linotype"/>
              <a:sym typeface="Palatino Linotype"/>
            </a:endParaRPr>
          </a:p>
        </p:txBody>
      </p:sp>
      <p:pic>
        <p:nvPicPr>
          <p:cNvPr id="6" name="Picture 5" descr="Screen Shot 2023-08-31 at 11.2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89" y="0"/>
            <a:ext cx="5922495" cy="5143500"/>
          </a:xfrm>
          <a:prstGeom prst="rect">
            <a:avLst/>
          </a:prstGeom>
        </p:spPr>
      </p:pic>
    </p:spTree>
    <p:extLst>
      <p:ext uri="{BB962C8B-B14F-4D97-AF65-F5344CB8AC3E}">
        <p14:creationId xmlns:p14="http://schemas.microsoft.com/office/powerpoint/2010/main" val="175522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948316870"/>
              </p:ext>
            </p:extLst>
          </p:nvPr>
        </p:nvGraphicFramePr>
        <p:xfrm>
          <a:off x="2821300" y="9356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ext uri="{D42A27DB-BD31-4B8C-83A1-F6EECF244321}">
                <p14:modId xmlns:p14="http://schemas.microsoft.com/office/powerpoint/2010/main" val="3658981796"/>
              </p:ext>
            </p:extLst>
          </p:nvPr>
        </p:nvGraphicFramePr>
        <p:xfrm>
          <a:off x="598054" y="3967481"/>
          <a:ext cx="3334871" cy="11403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Can 12"/>
          <p:cNvSpPr/>
          <p:nvPr/>
        </p:nvSpPr>
        <p:spPr>
          <a:xfrm>
            <a:off x="529485" y="960223"/>
            <a:ext cx="1613647" cy="9563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Unstructured </a:t>
            </a:r>
            <a:r>
              <a:rPr lang="en-US"/>
              <a:t>Multimodal Multilingual Data</a:t>
            </a:r>
          </a:p>
        </p:txBody>
      </p:sp>
      <p:graphicFrame>
        <p:nvGraphicFramePr>
          <p:cNvPr id="15" name="Diagram 14"/>
          <p:cNvGraphicFramePr/>
          <p:nvPr>
            <p:extLst>
              <p:ext uri="{D42A27DB-BD31-4B8C-83A1-F6EECF244321}">
                <p14:modId xmlns:p14="http://schemas.microsoft.com/office/powerpoint/2010/main" val="3426135000"/>
              </p:ext>
            </p:extLst>
          </p:nvPr>
        </p:nvGraphicFramePr>
        <p:xfrm>
          <a:off x="595664" y="2262111"/>
          <a:ext cx="1387736" cy="6271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6" name="Down Arrow 15"/>
          <p:cNvSpPr/>
          <p:nvPr/>
        </p:nvSpPr>
        <p:spPr>
          <a:xfrm>
            <a:off x="1103663" y="1870391"/>
            <a:ext cx="301214" cy="355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Arrow 1"/>
          <p:cNvSpPr/>
          <p:nvPr/>
        </p:nvSpPr>
        <p:spPr>
          <a:xfrm>
            <a:off x="1899920" y="2352150"/>
            <a:ext cx="1361440" cy="447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1103663" y="2854715"/>
            <a:ext cx="301214" cy="1112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130;p104"/>
          <p:cNvSpPr txBox="1">
            <a:spLocks noGrp="1"/>
          </p:cNvSpPr>
          <p:nvPr>
            <p:ph type="title"/>
          </p:nvPr>
        </p:nvSpPr>
        <p:spPr>
          <a:xfrm>
            <a:off x="529213" y="-88829"/>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Why Do We need Prompt Learning for LLMs?</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7" name="Text Placeholder 1"/>
          <p:cNvSpPr>
            <a:spLocks noGrp="1"/>
          </p:cNvSpPr>
          <p:nvPr>
            <p:ph type="body" idx="1"/>
          </p:nvPr>
        </p:nvSpPr>
        <p:spPr>
          <a:xfrm>
            <a:off x="320253" y="538036"/>
            <a:ext cx="8667750" cy="5139994"/>
          </a:xfrm>
        </p:spPr>
        <p:txBody>
          <a:bodyPr/>
          <a:lstStyle/>
          <a:p>
            <a:r>
              <a:rPr lang="en-US" dirty="0"/>
              <a:t>Mostly because it’s one of the few ways we can ‘probe’ knowledge hidden in these “black-box” LLMs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665262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36</a:t>
            </a:fld>
            <a:endParaRPr sz="1400" b="1">
              <a:solidFill>
                <a:srgbClr val="000000"/>
              </a:solidFill>
              <a:latin typeface="Calibri"/>
              <a:ea typeface="Calibri"/>
              <a:cs typeface="Calibri"/>
              <a:sym typeface="Calibri"/>
            </a:endParaRPr>
          </a:p>
        </p:txBody>
      </p:sp>
      <p:sp>
        <p:nvSpPr>
          <p:cNvPr id="4" name="Text Placeholder 1"/>
          <p:cNvSpPr>
            <a:spLocks noGrp="1"/>
          </p:cNvSpPr>
          <p:nvPr>
            <p:ph type="body" idx="1"/>
          </p:nvPr>
        </p:nvSpPr>
        <p:spPr>
          <a:xfrm>
            <a:off x="228600" y="721323"/>
            <a:ext cx="8667750" cy="5139994"/>
          </a:xfrm>
        </p:spPr>
        <p:txBody>
          <a:bodyPr/>
          <a:lstStyle/>
          <a:p>
            <a:pPr lvl="1"/>
            <a:endParaRPr lang="en-US" dirty="0"/>
          </a:p>
          <a:p>
            <a:pPr lvl="1"/>
            <a:endParaRPr lang="en-US" dirty="0"/>
          </a:p>
        </p:txBody>
      </p:sp>
      <p:pic>
        <p:nvPicPr>
          <p:cNvPr id="3" name="Picture 2" descr="Screen Shot 2023-08-31 at 10.48.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757252"/>
            <a:ext cx="9144000" cy="4247284"/>
          </a:xfrm>
          <a:prstGeom prst="rect">
            <a:avLst/>
          </a:prstGeom>
        </p:spPr>
      </p:pic>
      <p:sp>
        <p:nvSpPr>
          <p:cNvPr id="8"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Basic Prompt Learning Framework</a:t>
            </a:r>
            <a:endParaRPr sz="3200" b="0" i="0" u="none" strike="noStrike" cap="none" dirty="0">
              <a:solidFill>
                <a:srgbClr val="C00000"/>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824846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37</a:t>
            </a:fld>
            <a:endParaRPr sz="1400" b="1">
              <a:solidFill>
                <a:srgbClr val="000000"/>
              </a:solidFill>
              <a:latin typeface="Calibri"/>
              <a:ea typeface="Calibri"/>
              <a:cs typeface="Calibri"/>
              <a:sym typeface="Calibri"/>
            </a:endParaRPr>
          </a:p>
        </p:txBody>
      </p:sp>
      <p:pic>
        <p:nvPicPr>
          <p:cNvPr id="2" name="Picture 1" descr="Screen Shot 2023-08-31 at 10.49.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188"/>
            <a:ext cx="9144000" cy="4675681"/>
          </a:xfrm>
          <a:prstGeom prst="rect">
            <a:avLst/>
          </a:prstGeom>
        </p:spPr>
      </p:pic>
    </p:spTree>
    <p:extLst>
      <p:ext uri="{BB962C8B-B14F-4D97-AF65-F5344CB8AC3E}">
        <p14:creationId xmlns:p14="http://schemas.microsoft.com/office/powerpoint/2010/main" val="766088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38</a:t>
            </a:fld>
            <a:endParaRPr sz="1400" b="1">
              <a:solidFill>
                <a:srgbClr val="000000"/>
              </a:solidFill>
              <a:latin typeface="Calibri"/>
              <a:ea typeface="Calibri"/>
              <a:cs typeface="Calibri"/>
              <a:sym typeface="Calibri"/>
            </a:endParaRPr>
          </a:p>
        </p:txBody>
      </p:sp>
      <p:pic>
        <p:nvPicPr>
          <p:cNvPr id="2" name="Picture 1" descr="Screen Shot 2023-08-31 at 10.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0372"/>
            <a:ext cx="9144000" cy="4469518"/>
          </a:xfrm>
          <a:prstGeom prst="rect">
            <a:avLst/>
          </a:prstGeom>
        </p:spPr>
      </p:pic>
    </p:spTree>
    <p:extLst>
      <p:ext uri="{BB962C8B-B14F-4D97-AF65-F5344CB8AC3E}">
        <p14:creationId xmlns:p14="http://schemas.microsoft.com/office/powerpoint/2010/main" val="3751656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39</a:t>
            </a:fld>
            <a:endParaRPr sz="1400" b="1">
              <a:solidFill>
                <a:srgbClr val="000000"/>
              </a:solidFill>
              <a:latin typeface="Calibri"/>
              <a:ea typeface="Calibri"/>
              <a:cs typeface="Calibri"/>
              <a:sym typeface="Calibri"/>
            </a:endParaRPr>
          </a:p>
        </p:txBody>
      </p:sp>
      <p:pic>
        <p:nvPicPr>
          <p:cNvPr id="2" name="Picture 1" descr="Screen Shot 2023-08-31 at 10.50.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936"/>
            <a:ext cx="9144000" cy="4658390"/>
          </a:xfrm>
          <a:prstGeom prst="rect">
            <a:avLst/>
          </a:prstGeom>
        </p:spPr>
      </p:pic>
    </p:spTree>
    <p:extLst>
      <p:ext uri="{BB962C8B-B14F-4D97-AF65-F5344CB8AC3E}">
        <p14:creationId xmlns:p14="http://schemas.microsoft.com/office/powerpoint/2010/main" val="234576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Decoder-only models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2700" dirty="0"/>
              <a:t>Also called:</a:t>
            </a:r>
          </a:p>
          <a:p>
            <a:pPr indent="-342900">
              <a:buFont typeface="Arial" panose="020B0604020202020204" pitchFamily="34" charset="0"/>
              <a:buChar char="•"/>
            </a:pPr>
            <a:r>
              <a:rPr lang="en-US" sz="2700" dirty="0"/>
              <a:t>Causal LLMs</a:t>
            </a:r>
          </a:p>
          <a:p>
            <a:pPr indent="-342900">
              <a:buFont typeface="Arial" panose="020B0604020202020204" pitchFamily="34" charset="0"/>
              <a:buChar char="•"/>
            </a:pPr>
            <a:r>
              <a:rPr lang="en-US" sz="2700" dirty="0"/>
              <a:t>Autoregressive LLMs</a:t>
            </a:r>
          </a:p>
          <a:p>
            <a:pPr indent="-342900">
              <a:buFont typeface="Arial" panose="020B0604020202020204" pitchFamily="34" charset="0"/>
              <a:buChar char="•"/>
            </a:pPr>
            <a:r>
              <a:rPr lang="en-US" sz="2700" dirty="0"/>
              <a:t>Left-to-right LLMs</a:t>
            </a:r>
          </a:p>
          <a:p>
            <a:pPr indent="-342900">
              <a:buFont typeface="Arial" panose="020B0604020202020204" pitchFamily="34" charset="0"/>
              <a:buChar char="•"/>
            </a:pPr>
            <a:endParaRPr lang="en-US" sz="2700" dirty="0"/>
          </a:p>
          <a:p>
            <a:pPr indent="-342900">
              <a:buFont typeface="Arial" panose="020B0604020202020204" pitchFamily="34" charset="0"/>
              <a:buChar char="•"/>
            </a:pPr>
            <a:r>
              <a:rPr lang="en-US" sz="2700" dirty="0"/>
              <a:t>Predict words left to right</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5600700" y="914400"/>
            <a:ext cx="1685029" cy="1106202"/>
          </a:xfrm>
          <a:prstGeom prst="rect">
            <a:avLst/>
          </a:prstGeom>
        </p:spPr>
      </p:pic>
    </p:spTree>
    <p:extLst>
      <p:ext uri="{BB962C8B-B14F-4D97-AF65-F5344CB8AC3E}">
        <p14:creationId xmlns:p14="http://schemas.microsoft.com/office/powerpoint/2010/main" val="2921478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40</a:t>
            </a:fld>
            <a:endParaRPr sz="1400" b="1">
              <a:solidFill>
                <a:srgbClr val="000000"/>
              </a:solidFill>
              <a:latin typeface="Calibri"/>
              <a:ea typeface="Calibri"/>
              <a:cs typeface="Calibri"/>
              <a:sym typeface="Calibri"/>
            </a:endParaRPr>
          </a:p>
        </p:txBody>
      </p:sp>
      <p:pic>
        <p:nvPicPr>
          <p:cNvPr id="2" name="Picture 1" descr="Screen Shot 2023-08-31 at 10.50.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18387" cy="5143500"/>
          </a:xfrm>
          <a:prstGeom prst="rect">
            <a:avLst/>
          </a:prstGeom>
        </p:spPr>
      </p:pic>
    </p:spTree>
    <p:extLst>
      <p:ext uri="{BB962C8B-B14F-4D97-AF65-F5344CB8AC3E}">
        <p14:creationId xmlns:p14="http://schemas.microsoft.com/office/powerpoint/2010/main" val="13545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41</a:t>
            </a:fld>
            <a:endParaRPr sz="1400" b="1">
              <a:solidFill>
                <a:srgbClr val="000000"/>
              </a:solidFill>
              <a:latin typeface="Calibri"/>
              <a:ea typeface="Calibri"/>
              <a:cs typeface="Calibri"/>
              <a:sym typeface="Calibri"/>
            </a:endParaRPr>
          </a:p>
        </p:txBody>
      </p:sp>
      <p:pic>
        <p:nvPicPr>
          <p:cNvPr id="2" name="Picture 1" descr="Screen Shot 2023-08-31 at 10.50.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83093" cy="5143500"/>
          </a:xfrm>
          <a:prstGeom prst="rect">
            <a:avLst/>
          </a:prstGeom>
        </p:spPr>
      </p:pic>
    </p:spTree>
    <p:extLst>
      <p:ext uri="{BB962C8B-B14F-4D97-AF65-F5344CB8AC3E}">
        <p14:creationId xmlns:p14="http://schemas.microsoft.com/office/powerpoint/2010/main" val="723947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42</a:t>
            </a:fld>
            <a:endParaRPr sz="1400" b="1">
              <a:solidFill>
                <a:srgbClr val="000000"/>
              </a:solidFill>
              <a:latin typeface="Calibri"/>
              <a:ea typeface="Calibri"/>
              <a:cs typeface="Calibri"/>
              <a:sym typeface="Calibri"/>
            </a:endParaRPr>
          </a:p>
        </p:txBody>
      </p:sp>
      <p:pic>
        <p:nvPicPr>
          <p:cNvPr id="2" name="Picture 1" descr="Screen Shot 2023-08-31 at 10.5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38250" cy="5143500"/>
          </a:xfrm>
          <a:prstGeom prst="rect">
            <a:avLst/>
          </a:prstGeom>
        </p:spPr>
      </p:pic>
    </p:spTree>
    <p:extLst>
      <p:ext uri="{BB962C8B-B14F-4D97-AF65-F5344CB8AC3E}">
        <p14:creationId xmlns:p14="http://schemas.microsoft.com/office/powerpoint/2010/main" val="2722411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43</a:t>
            </a:fld>
            <a:endParaRPr sz="1400" b="1">
              <a:solidFill>
                <a:srgbClr val="000000"/>
              </a:solidFill>
              <a:latin typeface="Calibri"/>
              <a:ea typeface="Calibri"/>
              <a:cs typeface="Calibri"/>
              <a:sym typeface="Calibri"/>
            </a:endParaRPr>
          </a:p>
        </p:txBody>
      </p:sp>
      <p:pic>
        <p:nvPicPr>
          <p:cNvPr id="5" name="Picture 4" descr="Screen Shot 2023-08-31 at 10.51.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36874" cy="5143500"/>
          </a:xfrm>
          <a:prstGeom prst="rect">
            <a:avLst/>
          </a:prstGeom>
        </p:spPr>
      </p:pic>
    </p:spTree>
    <p:extLst>
      <p:ext uri="{BB962C8B-B14F-4D97-AF65-F5344CB8AC3E}">
        <p14:creationId xmlns:p14="http://schemas.microsoft.com/office/powerpoint/2010/main" val="21894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44</a:t>
            </a:fld>
            <a:endParaRPr sz="1400" b="1">
              <a:solidFill>
                <a:srgbClr val="000000"/>
              </a:solidFill>
              <a:latin typeface="Calibri"/>
              <a:ea typeface="Calibri"/>
              <a:cs typeface="Calibri"/>
              <a:sym typeface="Calibri"/>
            </a:endParaRPr>
          </a:p>
        </p:txBody>
      </p:sp>
      <p:pic>
        <p:nvPicPr>
          <p:cNvPr id="2" name="Picture 1" descr="Screen Shot 2023-08-31 at 10.51.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489022" cy="5143500"/>
          </a:xfrm>
          <a:prstGeom prst="rect">
            <a:avLst/>
          </a:prstGeom>
        </p:spPr>
      </p:pic>
    </p:spTree>
    <p:extLst>
      <p:ext uri="{BB962C8B-B14F-4D97-AF65-F5344CB8AC3E}">
        <p14:creationId xmlns:p14="http://schemas.microsoft.com/office/powerpoint/2010/main" val="3465131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45</a:t>
            </a:fld>
            <a:endParaRPr sz="1400" b="1">
              <a:solidFill>
                <a:srgbClr val="000000"/>
              </a:solidFill>
              <a:latin typeface="Calibri"/>
              <a:ea typeface="Calibri"/>
              <a:cs typeface="Calibri"/>
              <a:sym typeface="Calibri"/>
            </a:endParaRPr>
          </a:p>
        </p:txBody>
      </p:sp>
      <p:pic>
        <p:nvPicPr>
          <p:cNvPr id="2" name="Picture 1" descr="Screen Shot 2023-08-31 at 10.52.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6837"/>
            <a:ext cx="9144000" cy="4786663"/>
          </a:xfrm>
          <a:prstGeom prst="rect">
            <a:avLst/>
          </a:prstGeom>
        </p:spPr>
      </p:pic>
    </p:spTree>
    <p:extLst>
      <p:ext uri="{BB962C8B-B14F-4D97-AF65-F5344CB8AC3E}">
        <p14:creationId xmlns:p14="http://schemas.microsoft.com/office/powerpoint/2010/main" val="3465131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46</a:t>
            </a:fld>
            <a:endParaRPr sz="1400" b="1">
              <a:solidFill>
                <a:srgbClr val="000000"/>
              </a:solidFill>
              <a:latin typeface="Calibri"/>
              <a:ea typeface="Calibri"/>
              <a:cs typeface="Calibri"/>
              <a:sym typeface="Calibri"/>
            </a:endParaRPr>
          </a:p>
        </p:txBody>
      </p:sp>
      <p:pic>
        <p:nvPicPr>
          <p:cNvPr id="2" name="Picture 1" descr="Screen Shot 2023-08-31 at 12.5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4954"/>
            <a:ext cx="9144000" cy="4858546"/>
          </a:xfrm>
          <a:prstGeom prst="rect">
            <a:avLst/>
          </a:prstGeom>
        </p:spPr>
      </p:pic>
    </p:spTree>
    <p:extLst>
      <p:ext uri="{BB962C8B-B14F-4D97-AF65-F5344CB8AC3E}">
        <p14:creationId xmlns:p14="http://schemas.microsoft.com/office/powerpoint/2010/main" val="1606527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47</a:t>
            </a:fld>
            <a:endParaRPr sz="1400" b="1">
              <a:solidFill>
                <a:srgbClr val="000000"/>
              </a:solidFill>
              <a:latin typeface="Calibri"/>
              <a:ea typeface="Calibri"/>
              <a:cs typeface="Calibri"/>
              <a:sym typeface="Calibri"/>
            </a:endParaRPr>
          </a:p>
        </p:txBody>
      </p:sp>
      <p:pic>
        <p:nvPicPr>
          <p:cNvPr id="2" name="Picture 1" descr="Screen Shot 2023-08-31 at 12.5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56274" cy="5143500"/>
          </a:xfrm>
          <a:prstGeom prst="rect">
            <a:avLst/>
          </a:prstGeom>
        </p:spPr>
      </p:pic>
    </p:spTree>
    <p:extLst>
      <p:ext uri="{BB962C8B-B14F-4D97-AF65-F5344CB8AC3E}">
        <p14:creationId xmlns:p14="http://schemas.microsoft.com/office/powerpoint/2010/main" val="1133697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48</a:t>
            </a:fld>
            <a:endParaRPr sz="1400" b="1">
              <a:solidFill>
                <a:srgbClr val="000000"/>
              </a:solidFill>
              <a:latin typeface="Calibri"/>
              <a:ea typeface="Calibri"/>
              <a:cs typeface="Calibri"/>
              <a:sym typeface="Calibri"/>
            </a:endParaRPr>
          </a:p>
        </p:txBody>
      </p:sp>
      <p:pic>
        <p:nvPicPr>
          <p:cNvPr id="2" name="Picture 1" descr="Screen Shot 2023-08-31 at 12.59.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28642" cy="5143500"/>
          </a:xfrm>
          <a:prstGeom prst="rect">
            <a:avLst/>
          </a:prstGeom>
        </p:spPr>
      </p:pic>
    </p:spTree>
    <p:extLst>
      <p:ext uri="{BB962C8B-B14F-4D97-AF65-F5344CB8AC3E}">
        <p14:creationId xmlns:p14="http://schemas.microsoft.com/office/powerpoint/2010/main" val="2925084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49</a:t>
            </a:fld>
            <a:endParaRPr sz="1400" b="1">
              <a:solidFill>
                <a:srgbClr val="000000"/>
              </a:solidFill>
              <a:latin typeface="Calibri"/>
              <a:ea typeface="Calibri"/>
              <a:cs typeface="Calibri"/>
              <a:sym typeface="Calibri"/>
            </a:endParaRPr>
          </a:p>
        </p:txBody>
      </p:sp>
      <p:pic>
        <p:nvPicPr>
          <p:cNvPr id="2" name="Picture 1" descr="Screen Shot 2023-08-31 at 1.0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9297"/>
            <a:ext cx="9144000" cy="4784203"/>
          </a:xfrm>
          <a:prstGeom prst="rect">
            <a:avLst/>
          </a:prstGeom>
        </p:spPr>
      </p:pic>
    </p:spTree>
    <p:extLst>
      <p:ext uri="{BB962C8B-B14F-4D97-AF65-F5344CB8AC3E}">
        <p14:creationId xmlns:p14="http://schemas.microsoft.com/office/powerpoint/2010/main" val="382186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fontScale="90000"/>
          </a:bodyPr>
          <a:lstStyle/>
          <a:p>
            <a:r>
              <a:rPr lang="en-US" dirty="0"/>
              <a:t>Conditional Generation: </a:t>
            </a:r>
            <a:r>
              <a:rPr lang="en-US" sz="3300" dirty="0"/>
              <a:t>Generating text conditioned on previous text!</a:t>
            </a:r>
            <a:endParaRPr lang="en-US" dirty="0"/>
          </a:p>
        </p:txBody>
      </p:sp>
      <p:pic>
        <p:nvPicPr>
          <p:cNvPr id="4" name="Content Placeholder 3">
            <a:extLst>
              <a:ext uri="{FF2B5EF4-FFF2-40B4-BE49-F238E27FC236}">
                <a16:creationId xmlns:a16="http://schemas.microsoft.com/office/drawing/2014/main" id="{51E964B1-C1E0-8571-DE19-F6BA15B086C3}"/>
              </a:ext>
            </a:extLst>
          </p:cNvPr>
          <p:cNvPicPr>
            <a:picLocks noGrp="1" noChangeAspect="1"/>
          </p:cNvPicPr>
          <p:nvPr>
            <p:ph idx="1"/>
          </p:nvPr>
        </p:nvPicPr>
        <p:blipFill>
          <a:blip r:embed="rId3"/>
          <a:stretch>
            <a:fillRect/>
          </a:stretch>
        </p:blipFill>
        <p:spPr>
          <a:xfrm>
            <a:off x="1657350" y="1123398"/>
            <a:ext cx="6178181" cy="4020103"/>
          </a:xfrm>
        </p:spPr>
      </p:pic>
    </p:spTree>
    <p:extLst>
      <p:ext uri="{BB962C8B-B14F-4D97-AF65-F5344CB8AC3E}">
        <p14:creationId xmlns:p14="http://schemas.microsoft.com/office/powerpoint/2010/main" val="39168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50</a:t>
            </a:fld>
            <a:endParaRPr sz="1400" b="1">
              <a:solidFill>
                <a:srgbClr val="000000"/>
              </a:solidFill>
              <a:latin typeface="Calibri"/>
              <a:ea typeface="Calibri"/>
              <a:cs typeface="Calibri"/>
              <a:sym typeface="Calibri"/>
            </a:endParaRPr>
          </a:p>
        </p:txBody>
      </p:sp>
      <p:pic>
        <p:nvPicPr>
          <p:cNvPr id="2" name="Picture 1" descr="Screen Shot 2023-08-31 at 1.14.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95795" cy="5143500"/>
          </a:xfrm>
          <a:prstGeom prst="rect">
            <a:avLst/>
          </a:prstGeom>
        </p:spPr>
      </p:pic>
    </p:spTree>
    <p:extLst>
      <p:ext uri="{BB962C8B-B14F-4D97-AF65-F5344CB8AC3E}">
        <p14:creationId xmlns:p14="http://schemas.microsoft.com/office/powerpoint/2010/main" val="868868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51</a:t>
            </a:fld>
            <a:endParaRPr sz="1400" b="1">
              <a:solidFill>
                <a:srgbClr val="000000"/>
              </a:solidFill>
              <a:latin typeface="Calibri"/>
              <a:ea typeface="Calibri"/>
              <a:cs typeface="Calibri"/>
              <a:sym typeface="Calibri"/>
            </a:endParaRPr>
          </a:p>
        </p:txBody>
      </p:sp>
      <p:pic>
        <p:nvPicPr>
          <p:cNvPr id="2" name="Picture 1" descr="Screen Shot 2023-08-31 at 7.52.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5094"/>
            <a:ext cx="9144000" cy="4413890"/>
          </a:xfrm>
          <a:prstGeom prst="rect">
            <a:avLst/>
          </a:prstGeom>
        </p:spPr>
      </p:pic>
    </p:spTree>
    <p:extLst>
      <p:ext uri="{BB962C8B-B14F-4D97-AF65-F5344CB8AC3E}">
        <p14:creationId xmlns:p14="http://schemas.microsoft.com/office/powerpoint/2010/main" val="1295063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52</a:t>
            </a:fld>
            <a:endParaRPr sz="1400" b="1">
              <a:solidFill>
                <a:srgbClr val="000000"/>
              </a:solidFill>
              <a:latin typeface="Calibri"/>
              <a:ea typeface="Calibri"/>
              <a:cs typeface="Calibri"/>
              <a:sym typeface="Calibri"/>
            </a:endParaRPr>
          </a:p>
        </p:txBody>
      </p:sp>
      <p:pic>
        <p:nvPicPr>
          <p:cNvPr id="2" name="Picture 1" descr="Screen Shot 2023-08-31 at 7.5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45510" cy="5143500"/>
          </a:xfrm>
          <a:prstGeom prst="rect">
            <a:avLst/>
          </a:prstGeom>
        </p:spPr>
      </p:pic>
    </p:spTree>
    <p:extLst>
      <p:ext uri="{BB962C8B-B14F-4D97-AF65-F5344CB8AC3E}">
        <p14:creationId xmlns:p14="http://schemas.microsoft.com/office/powerpoint/2010/main" val="1494145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53</a:t>
            </a:fld>
            <a:endParaRPr sz="1400" b="1">
              <a:solidFill>
                <a:srgbClr val="000000"/>
              </a:solidFill>
              <a:latin typeface="Calibri"/>
              <a:ea typeface="Calibri"/>
              <a:cs typeface="Calibri"/>
              <a:sym typeface="Calibri"/>
            </a:endParaRPr>
          </a:p>
        </p:txBody>
      </p:sp>
      <p:pic>
        <p:nvPicPr>
          <p:cNvPr id="2" name="Picture 1" descr="Screen Shot 2023-08-31 at 7.59.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306"/>
            <a:ext cx="9144000" cy="4913194"/>
          </a:xfrm>
          <a:prstGeom prst="rect">
            <a:avLst/>
          </a:prstGeom>
        </p:spPr>
      </p:pic>
    </p:spTree>
    <p:extLst>
      <p:ext uri="{BB962C8B-B14F-4D97-AF65-F5344CB8AC3E}">
        <p14:creationId xmlns:p14="http://schemas.microsoft.com/office/powerpoint/2010/main" val="1243411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54</a:t>
            </a:fld>
            <a:endParaRPr sz="1400" b="1">
              <a:solidFill>
                <a:srgbClr val="000000"/>
              </a:solidFill>
              <a:latin typeface="Calibri"/>
              <a:ea typeface="Calibri"/>
              <a:cs typeface="Calibri"/>
              <a:sym typeface="Calibri"/>
            </a:endParaRPr>
          </a:p>
        </p:txBody>
      </p:sp>
      <p:pic>
        <p:nvPicPr>
          <p:cNvPr id="2" name="Picture 1" descr="Screen Shot 2023-08-31 at 8.0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055"/>
            <a:ext cx="9144000" cy="4411406"/>
          </a:xfrm>
          <a:prstGeom prst="rect">
            <a:avLst/>
          </a:prstGeom>
        </p:spPr>
      </p:pic>
    </p:spTree>
    <p:extLst>
      <p:ext uri="{BB962C8B-B14F-4D97-AF65-F5344CB8AC3E}">
        <p14:creationId xmlns:p14="http://schemas.microsoft.com/office/powerpoint/2010/main" val="2508135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55</a:t>
            </a:fld>
            <a:endParaRPr sz="1400" b="1">
              <a:solidFill>
                <a:srgbClr val="000000"/>
              </a:solidFill>
              <a:latin typeface="Calibri"/>
              <a:ea typeface="Calibri"/>
              <a:cs typeface="Calibri"/>
              <a:sym typeface="Calibri"/>
            </a:endParaRPr>
          </a:p>
        </p:txBody>
      </p:sp>
      <p:pic>
        <p:nvPicPr>
          <p:cNvPr id="2" name="Picture 1" descr="Screen Shot 2023-08-31 at 11.06.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4853"/>
            <a:ext cx="9144000" cy="4480166"/>
          </a:xfrm>
          <a:prstGeom prst="rect">
            <a:avLst/>
          </a:prstGeom>
        </p:spPr>
      </p:pic>
    </p:spTree>
    <p:extLst>
      <p:ext uri="{BB962C8B-B14F-4D97-AF65-F5344CB8AC3E}">
        <p14:creationId xmlns:p14="http://schemas.microsoft.com/office/powerpoint/2010/main" val="1057883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56</a:t>
            </a:fld>
            <a:endParaRPr sz="1400" b="1">
              <a:solidFill>
                <a:srgbClr val="000000"/>
              </a:solidFill>
              <a:latin typeface="Calibri"/>
              <a:ea typeface="Calibri"/>
              <a:cs typeface="Calibri"/>
              <a:sym typeface="Calibri"/>
            </a:endParaRPr>
          </a:p>
        </p:txBody>
      </p:sp>
      <p:pic>
        <p:nvPicPr>
          <p:cNvPr id="2" name="Picture 1" descr="Screen Shot 2023-08-31 at 11.0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591"/>
            <a:ext cx="9144000" cy="4842909"/>
          </a:xfrm>
          <a:prstGeom prst="rect">
            <a:avLst/>
          </a:prstGeom>
        </p:spPr>
      </p:pic>
    </p:spTree>
    <p:extLst>
      <p:ext uri="{BB962C8B-B14F-4D97-AF65-F5344CB8AC3E}">
        <p14:creationId xmlns:p14="http://schemas.microsoft.com/office/powerpoint/2010/main" val="161644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57</a:t>
            </a:fld>
            <a:endParaRPr sz="1400" b="1">
              <a:solidFill>
                <a:srgbClr val="000000"/>
              </a:solidFill>
              <a:latin typeface="Calibri"/>
              <a:ea typeface="Calibri"/>
              <a:cs typeface="Calibri"/>
              <a:sym typeface="Calibri"/>
            </a:endParaRPr>
          </a:p>
        </p:txBody>
      </p:sp>
      <p:pic>
        <p:nvPicPr>
          <p:cNvPr id="3" name="Picture 2" descr="Screen Shot 2023-08-31 at 11.0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606"/>
            <a:ext cx="9144000" cy="4386694"/>
          </a:xfrm>
          <a:prstGeom prst="rect">
            <a:avLst/>
          </a:prstGeom>
        </p:spPr>
      </p:pic>
    </p:spTree>
    <p:extLst>
      <p:ext uri="{BB962C8B-B14F-4D97-AF65-F5344CB8AC3E}">
        <p14:creationId xmlns:p14="http://schemas.microsoft.com/office/powerpoint/2010/main" val="327917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58</a:t>
            </a:fld>
            <a:endParaRPr sz="1400" b="1">
              <a:solidFill>
                <a:srgbClr val="000000"/>
              </a:solidFill>
              <a:latin typeface="Calibri"/>
              <a:ea typeface="Calibri"/>
              <a:cs typeface="Calibri"/>
              <a:sym typeface="Calibri"/>
            </a:endParaRPr>
          </a:p>
        </p:txBody>
      </p:sp>
      <p:pic>
        <p:nvPicPr>
          <p:cNvPr id="4" name="Picture 3" descr="Screen Shot 2023-08-31 at 11.0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7952"/>
            <a:ext cx="9144000" cy="3807785"/>
          </a:xfrm>
          <a:prstGeom prst="rect">
            <a:avLst/>
          </a:prstGeom>
        </p:spPr>
      </p:pic>
    </p:spTree>
    <p:extLst>
      <p:ext uri="{BB962C8B-B14F-4D97-AF65-F5344CB8AC3E}">
        <p14:creationId xmlns:p14="http://schemas.microsoft.com/office/powerpoint/2010/main" val="861340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Example 1: </a:t>
            </a:r>
            <a:r>
              <a:rPr lang="en-US" sz="3200" b="0">
                <a:solidFill>
                  <a:srgbClr val="C00000"/>
                </a:solidFill>
                <a:latin typeface="Palatino Linotype"/>
                <a:ea typeface="Palatino Linotype"/>
                <a:cs typeface="Palatino Linotype"/>
                <a:sym typeface="Palatino Linotype"/>
              </a:rPr>
              <a:t>Text Summarization</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59</a:t>
            </a:fld>
            <a:endParaRPr sz="1400" b="1">
              <a:solidFill>
                <a:srgbClr val="000000"/>
              </a:solidFill>
              <a:latin typeface="Calibri"/>
              <a:ea typeface="Calibri"/>
              <a:cs typeface="Calibri"/>
              <a:sym typeface="Calibri"/>
            </a:endParaRPr>
          </a:p>
        </p:txBody>
      </p:sp>
      <p:pic>
        <p:nvPicPr>
          <p:cNvPr id="6" name="Picture 5" descr="A screenshot of a medical message&#10;&#10;Description automatically generated">
            <a:extLst>
              <a:ext uri="{FF2B5EF4-FFF2-40B4-BE49-F238E27FC236}">
                <a16:creationId xmlns:a16="http://schemas.microsoft.com/office/drawing/2014/main" id="{6BB11F99-6E1A-25F7-DC34-D5C7E42BE688}"/>
              </a:ext>
            </a:extLst>
          </p:cNvPr>
          <p:cNvPicPr>
            <a:picLocks noChangeAspect="1"/>
          </p:cNvPicPr>
          <p:nvPr/>
        </p:nvPicPr>
        <p:blipFill>
          <a:blip r:embed="rId3"/>
          <a:stretch>
            <a:fillRect/>
          </a:stretch>
        </p:blipFill>
        <p:spPr>
          <a:xfrm>
            <a:off x="373188" y="885927"/>
            <a:ext cx="8854823" cy="4260548"/>
          </a:xfrm>
          <a:prstGeom prst="rect">
            <a:avLst/>
          </a:prstGeom>
        </p:spPr>
      </p:pic>
    </p:spTree>
    <p:extLst>
      <p:ext uri="{BB962C8B-B14F-4D97-AF65-F5344CB8AC3E}">
        <p14:creationId xmlns:p14="http://schemas.microsoft.com/office/powerpoint/2010/main" val="195359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a:xfrm>
            <a:off x="573245" y="174152"/>
            <a:ext cx="8321040" cy="680397"/>
          </a:xfrm>
        </p:spPr>
        <p:txBody>
          <a:bodyPr>
            <a:noAutofit/>
          </a:bodyPr>
          <a:lstStyle/>
          <a:p>
            <a:r>
              <a:rPr lang="en-US" sz="2850" dirty="0"/>
              <a:t>Many practical NLP tasks can be cast as word prediction!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3000" dirty="0">
                <a:latin typeface="Calibri" panose="020F0502020204030204" pitchFamily="34" charset="0"/>
                <a:cs typeface="Calibri" panose="020F0502020204030204" pitchFamily="34" charset="0"/>
              </a:rPr>
              <a:t>Sentiment analysis: “I like Jackie Chan”</a:t>
            </a:r>
          </a:p>
          <a:p>
            <a:pPr marL="557213" indent="-557213">
              <a:buFont typeface="+mj-lt"/>
              <a:buAutoNum type="arabicPeriod"/>
            </a:pPr>
            <a:r>
              <a:rPr lang="en-US" sz="3000" dirty="0">
                <a:latin typeface="Calibri" panose="020F0502020204030204" pitchFamily="34" charset="0"/>
                <a:cs typeface="Calibri" panose="020F0502020204030204" pitchFamily="34" charset="0"/>
              </a:rPr>
              <a:t>We give the language model this string:</a:t>
            </a:r>
            <a:br>
              <a:rPr lang="en-US" sz="3000" dirty="0">
                <a:latin typeface="Calibri" panose="020F0502020204030204" pitchFamily="34" charset="0"/>
                <a:cs typeface="Calibri" panose="020F0502020204030204" pitchFamily="34" charset="0"/>
              </a:rPr>
            </a:br>
            <a:r>
              <a:rPr lang="en-US" sz="2700" dirty="0">
                <a:latin typeface="Courier New" panose="02070309020205020404" pitchFamily="49" charset="0"/>
                <a:cs typeface="Courier New" panose="02070309020205020404" pitchFamily="49" charset="0"/>
              </a:rPr>
              <a:t>The sentiment of the sentence "I like Jackie Chan" is:  </a:t>
            </a:r>
            <a:endParaRPr lang="en-US" sz="3000" dirty="0">
              <a:latin typeface="Courier New" panose="02070309020205020404" pitchFamily="49" charset="0"/>
              <a:cs typeface="Courier New" panose="02070309020205020404" pitchFamily="49" charset="0"/>
            </a:endParaRPr>
          </a:p>
          <a:p>
            <a:pPr marL="557213" indent="-557213">
              <a:buFont typeface="+mj-lt"/>
              <a:buAutoNum type="arabicPeriod"/>
            </a:pPr>
            <a:r>
              <a:rPr lang="en-US" sz="3000" dirty="0">
                <a:latin typeface="Calibri" panose="020F0502020204030204" pitchFamily="34" charset="0"/>
                <a:cs typeface="Calibri" panose="020F0502020204030204" pitchFamily="34" charset="0"/>
              </a:rPr>
              <a:t>And see what word it thinks comes next:</a:t>
            </a:r>
          </a:p>
          <a:p>
            <a:pPr marL="685800" indent="-685800">
              <a:buFont typeface="+mj-lt"/>
              <a:buAutoNum type="arabicPeriod"/>
            </a:pPr>
            <a:endParaRPr lang="en-US" sz="405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93595BE-F054-E302-6BD5-92557621CE00}"/>
              </a:ext>
            </a:extLst>
          </p:cNvPr>
          <p:cNvPicPr>
            <a:picLocks noChangeAspect="1"/>
          </p:cNvPicPr>
          <p:nvPr/>
        </p:nvPicPr>
        <p:blipFill>
          <a:blip r:embed="rId2"/>
          <a:stretch>
            <a:fillRect/>
          </a:stretch>
        </p:blipFill>
        <p:spPr>
          <a:xfrm>
            <a:off x="599710" y="3714750"/>
            <a:ext cx="8268110" cy="758108"/>
          </a:xfrm>
          <a:prstGeom prst="rect">
            <a:avLst/>
          </a:prstGeom>
        </p:spPr>
      </p:pic>
    </p:spTree>
    <p:extLst>
      <p:ext uri="{BB962C8B-B14F-4D97-AF65-F5344CB8AC3E}">
        <p14:creationId xmlns:p14="http://schemas.microsoft.com/office/powerpoint/2010/main" val="273819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Example 2: Information Extraction</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60</a:t>
            </a:fld>
            <a:endParaRPr sz="1400" b="1">
              <a:solidFill>
                <a:srgbClr val="000000"/>
              </a:solidFill>
              <a:latin typeface="Calibri"/>
              <a:ea typeface="Calibri"/>
              <a:cs typeface="Calibri"/>
              <a:sym typeface="Calibri"/>
            </a:endParaRPr>
          </a:p>
        </p:txBody>
      </p:sp>
      <p:pic>
        <p:nvPicPr>
          <p:cNvPr id="3" name="Picture 2" descr="A close-up of a text&#10;&#10;Description automatically generated">
            <a:extLst>
              <a:ext uri="{FF2B5EF4-FFF2-40B4-BE49-F238E27FC236}">
                <a16:creationId xmlns:a16="http://schemas.microsoft.com/office/drawing/2014/main" id="{0D28637C-672C-5F9F-B266-6C18192A5D41}"/>
              </a:ext>
            </a:extLst>
          </p:cNvPr>
          <p:cNvPicPr>
            <a:picLocks noChangeAspect="1"/>
          </p:cNvPicPr>
          <p:nvPr/>
        </p:nvPicPr>
        <p:blipFill>
          <a:blip r:embed="rId3"/>
          <a:stretch>
            <a:fillRect/>
          </a:stretch>
        </p:blipFill>
        <p:spPr>
          <a:xfrm>
            <a:off x="685800" y="772134"/>
            <a:ext cx="7772400" cy="3736544"/>
          </a:xfrm>
          <a:prstGeom prst="rect">
            <a:avLst/>
          </a:prstGeom>
        </p:spPr>
      </p:pic>
    </p:spTree>
    <p:extLst>
      <p:ext uri="{BB962C8B-B14F-4D97-AF65-F5344CB8AC3E}">
        <p14:creationId xmlns:p14="http://schemas.microsoft.com/office/powerpoint/2010/main" val="1182270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Example 3: Question Answering</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61</a:t>
            </a:fld>
            <a:endParaRPr sz="1400" b="1">
              <a:solidFill>
                <a:srgbClr val="000000"/>
              </a:solidFill>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5D1848D4-D4A8-7DA9-2150-E65F34D22336}"/>
              </a:ext>
            </a:extLst>
          </p:cNvPr>
          <p:cNvPicPr>
            <a:picLocks noChangeAspect="1"/>
          </p:cNvPicPr>
          <p:nvPr/>
        </p:nvPicPr>
        <p:blipFill>
          <a:blip r:embed="rId3"/>
          <a:stretch>
            <a:fillRect/>
          </a:stretch>
        </p:blipFill>
        <p:spPr>
          <a:xfrm>
            <a:off x="823866" y="865311"/>
            <a:ext cx="7772400" cy="4075889"/>
          </a:xfrm>
          <a:prstGeom prst="rect">
            <a:avLst/>
          </a:prstGeom>
        </p:spPr>
      </p:pic>
    </p:spTree>
    <p:extLst>
      <p:ext uri="{BB962C8B-B14F-4D97-AF65-F5344CB8AC3E}">
        <p14:creationId xmlns:p14="http://schemas.microsoft.com/office/powerpoint/2010/main" val="3920863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Few-Shot Prompting Examples</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62</a:t>
            </a:fld>
            <a:endParaRPr sz="1400" b="1">
              <a:solidFill>
                <a:srgbClr val="000000"/>
              </a:solidFill>
              <a:latin typeface="Calibri"/>
              <a:ea typeface="Calibri"/>
              <a:cs typeface="Calibri"/>
              <a:sym typeface="Calibri"/>
            </a:endParaRPr>
          </a:p>
        </p:txBody>
      </p:sp>
      <p:pic>
        <p:nvPicPr>
          <p:cNvPr id="4" name="Picture 3" descr="A screenshot of a message&#10;&#10;Description automatically generated">
            <a:extLst>
              <a:ext uri="{FF2B5EF4-FFF2-40B4-BE49-F238E27FC236}">
                <a16:creationId xmlns:a16="http://schemas.microsoft.com/office/drawing/2014/main" id="{25A6514E-CF9A-90D6-F219-EDB8C8CFDD45}"/>
              </a:ext>
            </a:extLst>
          </p:cNvPr>
          <p:cNvPicPr>
            <a:picLocks noChangeAspect="1"/>
          </p:cNvPicPr>
          <p:nvPr/>
        </p:nvPicPr>
        <p:blipFill>
          <a:blip r:embed="rId3"/>
          <a:stretch>
            <a:fillRect/>
          </a:stretch>
        </p:blipFill>
        <p:spPr>
          <a:xfrm>
            <a:off x="903288" y="865496"/>
            <a:ext cx="7772400" cy="3412508"/>
          </a:xfrm>
          <a:prstGeom prst="rect">
            <a:avLst/>
          </a:prstGeom>
        </p:spPr>
      </p:pic>
    </p:spTree>
    <p:extLst>
      <p:ext uri="{BB962C8B-B14F-4D97-AF65-F5344CB8AC3E}">
        <p14:creationId xmlns:p14="http://schemas.microsoft.com/office/powerpoint/2010/main" val="4110874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Few-Shot Prompting Examples</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63</a:t>
            </a:fld>
            <a:endParaRPr sz="1400" b="1">
              <a:solidFill>
                <a:srgbClr val="000000"/>
              </a:solidFill>
              <a:latin typeface="Calibri"/>
              <a:ea typeface="Calibri"/>
              <a:cs typeface="Calibri"/>
              <a:sym typeface="Calibri"/>
            </a:endParaRPr>
          </a:p>
        </p:txBody>
      </p:sp>
      <p:pic>
        <p:nvPicPr>
          <p:cNvPr id="3" name="Picture 2" descr="A white rectangular object with black lines&#10;&#10;Description automatically generated">
            <a:extLst>
              <a:ext uri="{FF2B5EF4-FFF2-40B4-BE49-F238E27FC236}">
                <a16:creationId xmlns:a16="http://schemas.microsoft.com/office/drawing/2014/main" id="{38FE25E0-576D-C47B-BEFA-30107A4548C9}"/>
              </a:ext>
            </a:extLst>
          </p:cNvPr>
          <p:cNvPicPr>
            <a:picLocks noChangeAspect="1"/>
          </p:cNvPicPr>
          <p:nvPr/>
        </p:nvPicPr>
        <p:blipFill>
          <a:blip r:embed="rId3"/>
          <a:stretch>
            <a:fillRect/>
          </a:stretch>
        </p:blipFill>
        <p:spPr>
          <a:xfrm>
            <a:off x="1465320" y="2571750"/>
            <a:ext cx="5908727" cy="242484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083DC6C-C68E-38AF-7DC9-43F982626FBA}"/>
              </a:ext>
            </a:extLst>
          </p:cNvPr>
          <p:cNvPicPr>
            <a:picLocks noChangeAspect="1"/>
          </p:cNvPicPr>
          <p:nvPr/>
        </p:nvPicPr>
        <p:blipFill>
          <a:blip r:embed="rId4"/>
          <a:stretch>
            <a:fillRect/>
          </a:stretch>
        </p:blipFill>
        <p:spPr>
          <a:xfrm>
            <a:off x="1465320" y="648908"/>
            <a:ext cx="5667469" cy="2153638"/>
          </a:xfrm>
          <a:prstGeom prst="rect">
            <a:avLst/>
          </a:prstGeom>
        </p:spPr>
      </p:pic>
    </p:spTree>
    <p:extLst>
      <p:ext uri="{BB962C8B-B14F-4D97-AF65-F5344CB8AC3E}">
        <p14:creationId xmlns:p14="http://schemas.microsoft.com/office/powerpoint/2010/main" val="82287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Limitations of Few-Shot Prompting</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64</a:t>
            </a:fld>
            <a:endParaRPr sz="1400" b="1">
              <a:solidFill>
                <a:srgbClr val="000000"/>
              </a:solidFill>
              <a:latin typeface="Calibri"/>
              <a:ea typeface="Calibri"/>
              <a:cs typeface="Calibri"/>
              <a:sym typeface="Calibri"/>
            </a:endParaRPr>
          </a:p>
        </p:txBody>
      </p:sp>
      <p:pic>
        <p:nvPicPr>
          <p:cNvPr id="3" name="Picture 2" descr="A screenshot of a group&#10;&#10;Description automatically generated">
            <a:extLst>
              <a:ext uri="{FF2B5EF4-FFF2-40B4-BE49-F238E27FC236}">
                <a16:creationId xmlns:a16="http://schemas.microsoft.com/office/drawing/2014/main" id="{CBFFFCC1-8018-FC43-1DBD-364CF3AECAC8}"/>
              </a:ext>
            </a:extLst>
          </p:cNvPr>
          <p:cNvPicPr>
            <a:picLocks noChangeAspect="1"/>
          </p:cNvPicPr>
          <p:nvPr/>
        </p:nvPicPr>
        <p:blipFill>
          <a:blip r:embed="rId3"/>
          <a:stretch>
            <a:fillRect/>
          </a:stretch>
        </p:blipFill>
        <p:spPr>
          <a:xfrm>
            <a:off x="814812" y="842644"/>
            <a:ext cx="7772400" cy="4300856"/>
          </a:xfrm>
          <a:prstGeom prst="rect">
            <a:avLst/>
          </a:prstGeom>
        </p:spPr>
      </p:pic>
    </p:spTree>
    <p:extLst>
      <p:ext uri="{BB962C8B-B14F-4D97-AF65-F5344CB8AC3E}">
        <p14:creationId xmlns:p14="http://schemas.microsoft.com/office/powerpoint/2010/main" val="1569287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Exercise 1: Social Norm Discovery</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65</a:t>
            </a:fld>
            <a:endParaRPr sz="1400" b="1">
              <a:solidFill>
                <a:srgbClr val="000000"/>
              </a:solidFill>
              <a:latin typeface="Calibri"/>
              <a:ea typeface="Calibri"/>
              <a:cs typeface="Calibri"/>
              <a:sym typeface="Calibri"/>
            </a:endParaRPr>
          </a:p>
        </p:txBody>
      </p:sp>
      <p:sp>
        <p:nvSpPr>
          <p:cNvPr id="4" name="Text Placeholder 1"/>
          <p:cNvSpPr>
            <a:spLocks noGrp="1"/>
          </p:cNvSpPr>
          <p:nvPr>
            <p:ph type="body" idx="1"/>
          </p:nvPr>
        </p:nvSpPr>
        <p:spPr>
          <a:xfrm>
            <a:off x="228600" y="721323"/>
            <a:ext cx="8667750" cy="5139994"/>
          </a:xfrm>
        </p:spPr>
        <p:txBody>
          <a:bodyPr/>
          <a:lstStyle/>
          <a:p>
            <a:r>
              <a:rPr lang="en-US" dirty="0"/>
              <a:t>What are social norms when meeting people?</a:t>
            </a:r>
          </a:p>
          <a:p>
            <a:pPr lvl="1"/>
            <a:r>
              <a:rPr lang="en-US" dirty="0"/>
              <a:t>E.g., What are social norms when meeting senior people for the first time?</a:t>
            </a:r>
          </a:p>
          <a:p>
            <a:pPr lvl="1"/>
            <a:r>
              <a:rPr lang="en-US" dirty="0"/>
              <a:t>E.g., What are Chinese social norms when meeting senior people for the first time?</a:t>
            </a:r>
          </a:p>
          <a:p>
            <a:pPr lvl="1"/>
            <a:r>
              <a:rPr lang="en-US" dirty="0"/>
              <a:t>E.g., What are American social norms when meeting senior people for the first time?</a:t>
            </a:r>
          </a:p>
          <a:p>
            <a:pPr lvl="1"/>
            <a:r>
              <a:rPr lang="en-US" dirty="0"/>
              <a:t>E.g., What are American social norms when meeting strangers in the elevator?</a:t>
            </a:r>
          </a:p>
          <a:p>
            <a:pPr lvl="1"/>
            <a:r>
              <a:rPr lang="en-US" dirty="0"/>
              <a:t>E.g., What are Chinese social norms when meeting strangers in the elevator?</a:t>
            </a:r>
          </a:p>
          <a:p>
            <a:pPr lvl="1"/>
            <a:endParaRPr lang="en-US" dirty="0"/>
          </a:p>
          <a:p>
            <a:pPr lvl="1"/>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3339491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Exercises 2: Event Detection</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66</a:t>
            </a:fld>
            <a:endParaRPr sz="1400" b="1">
              <a:solidFill>
                <a:srgbClr val="000000"/>
              </a:solidFill>
              <a:latin typeface="Calibri"/>
              <a:ea typeface="Calibri"/>
              <a:cs typeface="Calibri"/>
              <a:sym typeface="Calibri"/>
            </a:endParaRPr>
          </a:p>
        </p:txBody>
      </p:sp>
      <p:sp>
        <p:nvSpPr>
          <p:cNvPr id="4" name="Text Placeholder 1"/>
          <p:cNvSpPr>
            <a:spLocks noGrp="1"/>
          </p:cNvSpPr>
          <p:nvPr>
            <p:ph type="body" idx="1"/>
          </p:nvPr>
        </p:nvSpPr>
        <p:spPr>
          <a:xfrm>
            <a:off x="228600" y="721323"/>
            <a:ext cx="8667750" cy="5139994"/>
          </a:xfrm>
        </p:spPr>
        <p:txBody>
          <a:bodyPr/>
          <a:lstStyle/>
          <a:p>
            <a:r>
              <a:rPr lang="en-US" dirty="0"/>
              <a:t>What types of events are contained in this sentence?</a:t>
            </a:r>
          </a:p>
          <a:p>
            <a:r>
              <a:rPr lang="en-US" dirty="0"/>
              <a:t>The pro-reform director of Iran's biggest - selling daily newspaper and official organ of Tehran's municipality has stepped down following the appointment of a conservative as the city's new mayor, press reports said Sunday. </a:t>
            </a:r>
          </a:p>
          <a:p>
            <a:pPr lvl="1"/>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1934118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457200" y="22453"/>
            <a:ext cx="86868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dirty="0">
                <a:solidFill>
                  <a:srgbClr val="C00000"/>
                </a:solidFill>
                <a:latin typeface="Palatino Linotype"/>
                <a:ea typeface="Palatino Linotype"/>
                <a:cs typeface="Palatino Linotype"/>
                <a:sym typeface="Palatino Linotype"/>
              </a:rPr>
              <a:t>Exercises 3: Event Participant (Argument) Extraction</a:t>
            </a:r>
            <a:endParaRPr sz="3200" b="0" i="0" u="none" strike="noStrike" cap="none" dirty="0">
              <a:solidFill>
                <a:srgbClr val="C00000"/>
              </a:solidFill>
              <a:latin typeface="Palatino Linotype"/>
              <a:ea typeface="Palatino Linotype"/>
              <a:cs typeface="Palatino Linotype"/>
              <a:sym typeface="Palatino Linotype"/>
            </a:endParaRPr>
          </a:p>
        </p:txBody>
      </p:sp>
      <p:sp>
        <p:nvSpPr>
          <p:cNvPr id="1132" name="Google Shape;1132;p104"/>
          <p:cNvSpPr txBox="1"/>
          <p:nvPr/>
        </p:nvSpPr>
        <p:spPr>
          <a:xfrm>
            <a:off x="8207376" y="4926807"/>
            <a:ext cx="936625" cy="2738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a:solidFill>
                  <a:srgbClr val="000000"/>
                </a:solidFill>
                <a:latin typeface="Calibri"/>
                <a:ea typeface="Calibri"/>
                <a:cs typeface="Calibri"/>
                <a:sym typeface="Calibri"/>
              </a:rPr>
              <a:t>67</a:t>
            </a:fld>
            <a:endParaRPr sz="1400" b="1">
              <a:solidFill>
                <a:srgbClr val="000000"/>
              </a:solidFill>
              <a:latin typeface="Calibri"/>
              <a:ea typeface="Calibri"/>
              <a:cs typeface="Calibri"/>
              <a:sym typeface="Calibri"/>
            </a:endParaRPr>
          </a:p>
        </p:txBody>
      </p:sp>
      <p:sp>
        <p:nvSpPr>
          <p:cNvPr id="4" name="Text Placeholder 1"/>
          <p:cNvSpPr>
            <a:spLocks noGrp="1"/>
          </p:cNvSpPr>
          <p:nvPr>
            <p:ph type="body" idx="1"/>
          </p:nvPr>
        </p:nvSpPr>
        <p:spPr>
          <a:xfrm>
            <a:off x="270651" y="982073"/>
            <a:ext cx="8667750" cy="5139994"/>
          </a:xfrm>
        </p:spPr>
        <p:txBody>
          <a:bodyPr/>
          <a:lstStyle/>
          <a:p>
            <a:r>
              <a:rPr lang="en-US" dirty="0"/>
              <a:t>Who did what to whom, where and when?</a:t>
            </a:r>
          </a:p>
          <a:p>
            <a:r>
              <a:rPr lang="en-US" dirty="0"/>
              <a:t>Elliott testified that on April 15, McVeigh came into the body </a:t>
            </a:r>
            <a:r>
              <a:rPr lang="en-US" dirty="0" err="1"/>
              <a:t>shopand</a:t>
            </a:r>
            <a:r>
              <a:rPr lang="en-US" dirty="0"/>
              <a:t> reserved the truck, to be picked up at 4pm two days later. Elliott said that McVeigh gave him the $280.32 in exact change after declining to pay an additional amount for insurance. Prosecutors say he drove the truck to Geary Lake in Kansas, that 4,000 pounds of ammonium nitrate laced with nitromethane were loaded into the truck there, and that it was driven to Oklahoma City and detonated.</a:t>
            </a:r>
          </a:p>
          <a:p>
            <a:endParaRPr lang="en-US" dirty="0"/>
          </a:p>
          <a:p>
            <a:pPr lvl="1"/>
            <a:endParaRPr lang="en-US" dirty="0"/>
          </a:p>
          <a:p>
            <a:pPr lvl="1"/>
            <a:endParaRPr lang="en-US" dirty="0"/>
          </a:p>
        </p:txBody>
      </p:sp>
    </p:spTree>
    <p:extLst>
      <p:ext uri="{BB962C8B-B14F-4D97-AF65-F5344CB8AC3E}">
        <p14:creationId xmlns:p14="http://schemas.microsoft.com/office/powerpoint/2010/main" val="282997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777236" y="1028700"/>
            <a:ext cx="8149586" cy="3429000"/>
          </a:xfrm>
        </p:spPr>
        <p:txBody>
          <a:bodyPr>
            <a:normAutofit fontScale="62500" lnSpcReduction="20000"/>
          </a:bodyPr>
          <a:lstStyle/>
          <a:p>
            <a:r>
              <a:rPr lang="en-US" sz="3000" dirty="0">
                <a:latin typeface="Calibri" panose="020F0502020204030204" pitchFamily="34" charset="0"/>
                <a:cs typeface="Calibri" panose="020F0502020204030204" pitchFamily="34" charset="0"/>
              </a:rPr>
              <a:t>QA: “Who wrote The Origin of Species”</a:t>
            </a:r>
          </a:p>
          <a:p>
            <a:endParaRPr lang="en-US" sz="825" dirty="0">
              <a:latin typeface="Calibri" panose="020F0502020204030204" pitchFamily="34" charset="0"/>
              <a:cs typeface="Calibri" panose="020F0502020204030204" pitchFamily="34" charset="0"/>
            </a:endParaRPr>
          </a:p>
          <a:p>
            <a:pPr marL="557213" indent="-557213">
              <a:buFont typeface="+mj-lt"/>
              <a:buAutoNum type="arabicPeriod"/>
            </a:pPr>
            <a:r>
              <a:rPr lang="en-US" sz="3000" dirty="0">
                <a:latin typeface="Calibri" panose="020F0502020204030204" pitchFamily="34" charset="0"/>
                <a:cs typeface="Calibri" panose="020F0502020204030204" pitchFamily="34" charset="0"/>
              </a:rPr>
              <a:t>We give the language model this string:</a:t>
            </a:r>
            <a:br>
              <a:rPr lang="en-US" sz="3000" dirty="0">
                <a:latin typeface="Calibri" panose="020F0502020204030204" pitchFamily="34" charset="0"/>
                <a:cs typeface="Calibri" panose="020F0502020204030204" pitchFamily="34" charset="0"/>
              </a:rPr>
            </a:br>
            <a:endParaRPr lang="en-US" sz="3000" dirty="0">
              <a:latin typeface="Calibri" panose="020F0502020204030204" pitchFamily="34" charset="0"/>
              <a:cs typeface="Calibri" panose="020F0502020204030204" pitchFamily="34" charset="0"/>
            </a:endParaRPr>
          </a:p>
          <a:p>
            <a:pPr marL="557213" indent="-557213">
              <a:buFont typeface="+mj-lt"/>
              <a:buAutoNum type="arabicPeriod"/>
            </a:pPr>
            <a:endParaRPr lang="en-US" sz="3000" dirty="0">
              <a:latin typeface="Courier New" panose="02070309020205020404" pitchFamily="49" charset="0"/>
              <a:cs typeface="Courier New" panose="02070309020205020404" pitchFamily="49" charset="0"/>
            </a:endParaRPr>
          </a:p>
          <a:p>
            <a:pPr marL="557213" indent="-557213">
              <a:buFont typeface="+mj-lt"/>
              <a:buAutoNum type="arabicPeriod"/>
            </a:pPr>
            <a:r>
              <a:rPr lang="en-US" sz="3000" dirty="0">
                <a:latin typeface="Calibri" panose="020F0502020204030204" pitchFamily="34" charset="0"/>
                <a:cs typeface="Calibri" panose="020F0502020204030204" pitchFamily="34" charset="0"/>
              </a:rPr>
              <a:t>And see what word it thinks comes next:</a:t>
            </a:r>
          </a:p>
          <a:p>
            <a:pPr marL="557213" indent="-557213">
              <a:buFont typeface="+mj-lt"/>
              <a:buAutoNum type="arabicPeriod"/>
            </a:pPr>
            <a:endParaRPr lang="en-US" sz="3000" dirty="0">
              <a:latin typeface="Calibri" panose="020F0502020204030204" pitchFamily="34" charset="0"/>
              <a:cs typeface="Calibri" panose="020F0502020204030204" pitchFamily="34" charset="0"/>
            </a:endParaRPr>
          </a:p>
          <a:p>
            <a:pPr marL="557213" indent="-557213">
              <a:buFont typeface="+mj-lt"/>
              <a:buAutoNum type="arabicPeriod"/>
            </a:pPr>
            <a:endParaRPr lang="en-US" sz="3000" dirty="0">
              <a:latin typeface="Calibri" panose="020F0502020204030204" pitchFamily="34" charset="0"/>
              <a:cs typeface="Calibri" panose="020F0502020204030204" pitchFamily="34" charset="0"/>
            </a:endParaRPr>
          </a:p>
          <a:p>
            <a:pPr marL="557213" indent="-557213">
              <a:buFont typeface="+mj-lt"/>
              <a:buAutoNum type="arabicPeriod"/>
            </a:pPr>
            <a:r>
              <a:rPr lang="en-US" sz="3000" dirty="0">
                <a:latin typeface="Calibri" panose="020F0502020204030204" pitchFamily="34" charset="0"/>
                <a:cs typeface="Calibri" panose="020F0502020204030204" pitchFamily="34" charset="0"/>
              </a:rPr>
              <a:t>And iterate:</a:t>
            </a:r>
          </a:p>
          <a:p>
            <a:pPr marL="685800" indent="-685800">
              <a:buFont typeface="+mj-lt"/>
              <a:buAutoNum type="arabicPeriod"/>
            </a:pPr>
            <a:endParaRPr lang="en-US" sz="405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749903" y="2057400"/>
            <a:ext cx="7955882" cy="547688"/>
          </a:xfrm>
          <a:prstGeom prst="rect">
            <a:avLst/>
          </a:prstGeom>
        </p:spPr>
      </p:pic>
      <p:pic>
        <p:nvPicPr>
          <p:cNvPr id="4" name="Picture 3">
            <a:extLst>
              <a:ext uri="{FF2B5EF4-FFF2-40B4-BE49-F238E27FC236}">
                <a16:creationId xmlns:a16="http://schemas.microsoft.com/office/drawing/2014/main" id="{1063A095-F4E5-3251-5023-1FCA97EFA26F}"/>
              </a:ext>
            </a:extLst>
          </p:cNvPr>
          <p:cNvPicPr>
            <a:picLocks noChangeAspect="1"/>
          </p:cNvPicPr>
          <p:nvPr/>
        </p:nvPicPr>
        <p:blipFill>
          <a:blip r:embed="rId3"/>
          <a:stretch>
            <a:fillRect/>
          </a:stretch>
        </p:blipFill>
        <p:spPr>
          <a:xfrm>
            <a:off x="822961" y="3254462"/>
            <a:ext cx="7598465" cy="462069"/>
          </a:xfrm>
          <a:prstGeom prst="rect">
            <a:avLst/>
          </a:prstGeom>
        </p:spPr>
      </p:pic>
      <p:pic>
        <p:nvPicPr>
          <p:cNvPr id="7" name="Picture 6">
            <a:extLst>
              <a:ext uri="{FF2B5EF4-FFF2-40B4-BE49-F238E27FC236}">
                <a16:creationId xmlns:a16="http://schemas.microsoft.com/office/drawing/2014/main" id="{BC2B391F-1FB9-3B3D-EF7D-CB44E70E74D7}"/>
              </a:ext>
            </a:extLst>
          </p:cNvPr>
          <p:cNvPicPr>
            <a:picLocks noChangeAspect="1"/>
          </p:cNvPicPr>
          <p:nvPr/>
        </p:nvPicPr>
        <p:blipFill>
          <a:blip r:embed="rId4"/>
          <a:stretch>
            <a:fillRect/>
          </a:stretch>
        </p:blipFill>
        <p:spPr>
          <a:xfrm>
            <a:off x="700315" y="4457700"/>
            <a:ext cx="8303427" cy="443507"/>
          </a:xfrm>
          <a:prstGeom prst="rect">
            <a:avLst/>
          </a:prstGeom>
        </p:spPr>
      </p:pic>
    </p:spTree>
    <p:extLst>
      <p:ext uri="{BB962C8B-B14F-4D97-AF65-F5344CB8AC3E}">
        <p14:creationId xmlns:p14="http://schemas.microsoft.com/office/powerpoint/2010/main" val="347321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08D0-44DF-5389-03C6-2E561EA5F6DD}"/>
              </a:ext>
            </a:extLst>
          </p:cNvPr>
          <p:cNvSpPr>
            <a:spLocks noGrp="1"/>
          </p:cNvSpPr>
          <p:nvPr>
            <p:ph type="title"/>
          </p:nvPr>
        </p:nvSpPr>
        <p:spPr/>
        <p:txBody>
          <a:bodyPr/>
          <a:lstStyle/>
          <a:p>
            <a:r>
              <a:rPr lang="en-US" dirty="0"/>
              <a:t>Summarization</a:t>
            </a:r>
          </a:p>
        </p:txBody>
      </p:sp>
      <p:pic>
        <p:nvPicPr>
          <p:cNvPr id="4" name="Content Placeholder 3">
            <a:extLst>
              <a:ext uri="{FF2B5EF4-FFF2-40B4-BE49-F238E27FC236}">
                <a16:creationId xmlns:a16="http://schemas.microsoft.com/office/drawing/2014/main" id="{0C1B007C-52D7-4879-614E-53900019D1CC}"/>
              </a:ext>
            </a:extLst>
          </p:cNvPr>
          <p:cNvPicPr>
            <a:picLocks noGrp="1" noChangeAspect="1"/>
          </p:cNvPicPr>
          <p:nvPr>
            <p:ph idx="1"/>
          </p:nvPr>
        </p:nvPicPr>
        <p:blipFill>
          <a:blip r:embed="rId2"/>
          <a:stretch>
            <a:fillRect/>
          </a:stretch>
        </p:blipFill>
        <p:spPr>
          <a:xfrm>
            <a:off x="1482847" y="914400"/>
            <a:ext cx="6898822" cy="2971800"/>
          </a:xfrm>
          <a:prstGeom prst="rect">
            <a:avLst/>
          </a:prstGeom>
        </p:spPr>
      </p:pic>
      <p:pic>
        <p:nvPicPr>
          <p:cNvPr id="5" name="Picture 4">
            <a:extLst>
              <a:ext uri="{FF2B5EF4-FFF2-40B4-BE49-F238E27FC236}">
                <a16:creationId xmlns:a16="http://schemas.microsoft.com/office/drawing/2014/main" id="{C7194288-616B-DBC7-3C78-B9B6E6FFE1D1}"/>
              </a:ext>
            </a:extLst>
          </p:cNvPr>
          <p:cNvPicPr>
            <a:picLocks noChangeAspect="1"/>
          </p:cNvPicPr>
          <p:nvPr/>
        </p:nvPicPr>
        <p:blipFill>
          <a:blip r:embed="rId3"/>
          <a:stretch>
            <a:fillRect/>
          </a:stretch>
        </p:blipFill>
        <p:spPr>
          <a:xfrm>
            <a:off x="567436" y="4343401"/>
            <a:ext cx="8009129" cy="451797"/>
          </a:xfrm>
          <a:prstGeom prst="rect">
            <a:avLst/>
          </a:prstGeom>
        </p:spPr>
      </p:pic>
      <p:sp>
        <p:nvSpPr>
          <p:cNvPr id="6" name="TextBox 5">
            <a:extLst>
              <a:ext uri="{FF2B5EF4-FFF2-40B4-BE49-F238E27FC236}">
                <a16:creationId xmlns:a16="http://schemas.microsoft.com/office/drawing/2014/main" id="{8EF24E62-2EF3-AC4C-BFF8-446EA99FA154}"/>
              </a:ext>
            </a:extLst>
          </p:cNvPr>
          <p:cNvSpPr txBox="1"/>
          <p:nvPr/>
        </p:nvSpPr>
        <p:spPr>
          <a:xfrm>
            <a:off x="606287" y="1709531"/>
            <a:ext cx="651140" cy="253916"/>
          </a:xfrm>
          <a:prstGeom prst="rect">
            <a:avLst/>
          </a:prstGeom>
          <a:noFill/>
        </p:spPr>
        <p:txBody>
          <a:bodyPr wrap="none" rtlCol="0">
            <a:spAutoFit/>
          </a:bodyPr>
          <a:lstStyle/>
          <a:p>
            <a:r>
              <a:rPr lang="en-US" sz="1050" dirty="0"/>
              <a:t>Original</a:t>
            </a:r>
          </a:p>
        </p:txBody>
      </p:sp>
      <p:sp>
        <p:nvSpPr>
          <p:cNvPr id="7" name="TextBox 6">
            <a:extLst>
              <a:ext uri="{FF2B5EF4-FFF2-40B4-BE49-F238E27FC236}">
                <a16:creationId xmlns:a16="http://schemas.microsoft.com/office/drawing/2014/main" id="{A14363B6-8FC7-E906-F3F5-179494591D07}"/>
              </a:ext>
            </a:extLst>
          </p:cNvPr>
          <p:cNvSpPr txBox="1"/>
          <p:nvPr/>
        </p:nvSpPr>
        <p:spPr>
          <a:xfrm>
            <a:off x="409923" y="3860885"/>
            <a:ext cx="761747" cy="253916"/>
          </a:xfrm>
          <a:prstGeom prst="rect">
            <a:avLst/>
          </a:prstGeom>
          <a:noFill/>
        </p:spPr>
        <p:txBody>
          <a:bodyPr wrap="none" rtlCol="0">
            <a:spAutoFit/>
          </a:bodyPr>
          <a:lstStyle/>
          <a:p>
            <a:r>
              <a:rPr lang="en-US" sz="1050" dirty="0"/>
              <a:t>Summary</a:t>
            </a:r>
          </a:p>
        </p:txBody>
      </p:sp>
    </p:spTree>
    <p:extLst>
      <p:ext uri="{BB962C8B-B14F-4D97-AF65-F5344CB8AC3E}">
        <p14:creationId xmlns:p14="http://schemas.microsoft.com/office/powerpoint/2010/main" val="235204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4F6B8-6B4B-FFED-19BB-2D827A18B696}"/>
              </a:ext>
            </a:extLst>
          </p:cNvPr>
          <p:cNvSpPr>
            <a:spLocks noGrp="1"/>
          </p:cNvSpPr>
          <p:nvPr>
            <p:ph type="title"/>
          </p:nvPr>
        </p:nvSpPr>
        <p:spPr/>
        <p:txBody>
          <a:bodyPr/>
          <a:lstStyle/>
          <a:p>
            <a:r>
              <a:rPr lang="en-US" dirty="0"/>
              <a:t>Decoding and Sampling</a:t>
            </a:r>
          </a:p>
        </p:txBody>
      </p:sp>
      <p:sp>
        <p:nvSpPr>
          <p:cNvPr id="6" name="Content Placeholder 5">
            <a:extLst>
              <a:ext uri="{FF2B5EF4-FFF2-40B4-BE49-F238E27FC236}">
                <a16:creationId xmlns:a16="http://schemas.microsoft.com/office/drawing/2014/main" id="{70F0411D-A45D-F0A4-4AE5-CDB00F1EB0E6}"/>
              </a:ext>
            </a:extLst>
          </p:cNvPr>
          <p:cNvSpPr>
            <a:spLocks noGrp="1"/>
          </p:cNvSpPr>
          <p:nvPr>
            <p:ph idx="1"/>
          </p:nvPr>
        </p:nvSpPr>
        <p:spPr>
          <a:xfrm>
            <a:off x="822964" y="971550"/>
            <a:ext cx="7978136" cy="4052248"/>
          </a:xfrm>
        </p:spPr>
        <p:txBody>
          <a:bodyPr>
            <a:normAutofit fontScale="92500" lnSpcReduction="20000"/>
          </a:bodyPr>
          <a:lstStyle/>
          <a:p>
            <a:r>
              <a:rPr lang="en-US" sz="2400" dirty="0">
                <a:latin typeface="Calibri" panose="020F0502020204030204" pitchFamily="34" charset="0"/>
                <a:cs typeface="Calibri" panose="020F0502020204030204" pitchFamily="34" charset="0"/>
              </a:rPr>
              <a:t>This task of choosing a word to generate based on the model’s probabilities is called </a:t>
            </a:r>
            <a:r>
              <a:rPr lang="en-US" sz="2400" b="1" dirty="0">
                <a:latin typeface="Calibri" panose="020F0502020204030204" pitchFamily="34" charset="0"/>
                <a:cs typeface="Calibri" panose="020F0502020204030204" pitchFamily="34" charset="0"/>
              </a:rPr>
              <a:t>decoding</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The most common method for decoding in LLMs: </a:t>
            </a:r>
            <a:r>
              <a:rPr lang="en-US" sz="2400" b="1" dirty="0">
                <a:latin typeface="Calibri" panose="020F0502020204030204" pitchFamily="34" charset="0"/>
                <a:cs typeface="Calibri" panose="020F0502020204030204" pitchFamily="34" charset="0"/>
              </a:rPr>
              <a:t>sampling</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Sampling from a model’s distribution over words:</a:t>
            </a:r>
          </a:p>
          <a:p>
            <a:pPr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choose random words according to their probability assigned by the model. </a:t>
            </a:r>
          </a:p>
          <a:p>
            <a:pPr marL="0" indent="0"/>
            <a:r>
              <a:rPr lang="en-US" sz="2625" dirty="0">
                <a:latin typeface="Calibri" panose="020F0502020204030204" pitchFamily="34" charset="0"/>
                <a:cs typeface="Calibri" panose="020F0502020204030204" pitchFamily="34" charset="0"/>
              </a:rPr>
              <a:t>After each token we’ll sample words to generate according to their probability </a:t>
            </a:r>
            <a:r>
              <a:rPr lang="en-US" sz="2625" i="1" dirty="0">
                <a:latin typeface="Calibri" panose="020F0502020204030204" pitchFamily="34" charset="0"/>
                <a:cs typeface="Calibri" panose="020F0502020204030204" pitchFamily="34" charset="0"/>
              </a:rPr>
              <a:t>conditioned on our previous choices</a:t>
            </a:r>
            <a:r>
              <a:rPr lang="en-US" sz="2625" dirty="0">
                <a:latin typeface="Calibri" panose="020F0502020204030204" pitchFamily="34" charset="0"/>
                <a:cs typeface="Calibri" panose="020F0502020204030204" pitchFamily="34" charset="0"/>
              </a:rPr>
              <a:t>, </a:t>
            </a:r>
          </a:p>
          <a:p>
            <a:pPr indent="-342900">
              <a:buFont typeface="Arial" panose="020B0604020202020204" pitchFamily="34" charset="0"/>
              <a:buChar char="•"/>
            </a:pPr>
            <a:r>
              <a:rPr lang="en-US" sz="2625" dirty="0">
                <a:latin typeface="Calibri" panose="020F0502020204030204" pitchFamily="34" charset="0"/>
                <a:cs typeface="Calibri" panose="020F0502020204030204" pitchFamily="34" charset="0"/>
              </a:rPr>
              <a:t>A transformer language model will give the probability</a:t>
            </a:r>
            <a:endParaRPr lang="en-US" sz="27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1927650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2001</TotalTime>
  <Words>3015</Words>
  <Application>Microsoft Macintosh PowerPoint</Application>
  <PresentationFormat>On-screen Show (16:9)</PresentationFormat>
  <Paragraphs>392</Paragraphs>
  <Slides>67</Slides>
  <Notes>43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67</vt:i4>
      </vt:variant>
    </vt:vector>
  </HeadingPairs>
  <TitlesOfParts>
    <vt:vector size="80" baseType="lpstr">
      <vt:lpstr>CMR10</vt:lpstr>
      <vt:lpstr>NimbusRomNo9L</vt:lpstr>
      <vt:lpstr>Noto Sans Symbols</vt:lpstr>
      <vt:lpstr>Arial</vt:lpstr>
      <vt:lpstr>Calibri</vt:lpstr>
      <vt:lpstr>Courier New</vt:lpstr>
      <vt:lpstr>Gill Sans</vt:lpstr>
      <vt:lpstr>Monaco</vt:lpstr>
      <vt:lpstr>Palatino Linotype</vt:lpstr>
      <vt:lpstr>Roboto</vt:lpstr>
      <vt:lpstr>Times New Roman</vt:lpstr>
      <vt:lpstr>Simple Light</vt:lpstr>
      <vt:lpstr>Office Theme</vt:lpstr>
      <vt:lpstr>LLM Pretraining, Fine-tuning, Prompt Learning</vt:lpstr>
      <vt:lpstr>Encoders</vt:lpstr>
      <vt:lpstr>Encoder-Decoders</vt:lpstr>
      <vt:lpstr>Decoder-only models</vt:lpstr>
      <vt:lpstr>Conditional Generation: Generating text conditioned on previous text!</vt:lpstr>
      <vt:lpstr>Many practical NLP tasks can be cast as word prediction!</vt:lpstr>
      <vt:lpstr>Framing lots of tasks as conditional generation</vt:lpstr>
      <vt:lpstr>Summarization</vt:lpstr>
      <vt:lpstr>Decoding and Sampling</vt:lpstr>
      <vt:lpstr>Random sampling doesn't work very well</vt:lpstr>
      <vt:lpstr>Factors in word sampling: quality and diversity</vt:lpstr>
      <vt:lpstr>Top-k sampling:</vt:lpstr>
      <vt:lpstr>Top-p sampling (= nucleus sampling)</vt:lpstr>
      <vt:lpstr>Temperature sampling</vt:lpstr>
      <vt:lpstr>Temperature sampling</vt:lpstr>
      <vt:lpstr>Temperature sampling</vt:lpstr>
      <vt:lpstr>Pretraining</vt:lpstr>
      <vt:lpstr>Self-supervised training algorithm</vt:lpstr>
      <vt:lpstr>Intuition of language model training: loss</vt:lpstr>
      <vt:lpstr>Cross-entropy loss for language modeling</vt:lpstr>
      <vt:lpstr>Training a transformer language model</vt:lpstr>
      <vt:lpstr>LLMs are mainly trained on the web</vt:lpstr>
      <vt:lpstr>The Pile: a pretraining corpus</vt:lpstr>
      <vt:lpstr>Filtering for quality and safety</vt:lpstr>
      <vt:lpstr>Finetuning for daptation to new domains</vt:lpstr>
      <vt:lpstr>Finetuning</vt:lpstr>
      <vt:lpstr>"Finetuning" means 4 different things</vt:lpstr>
      <vt:lpstr>1. Finetuning as "continued pretraining" on new data</vt:lpstr>
      <vt:lpstr>Evaluating LLMs: Perplexity</vt:lpstr>
      <vt:lpstr>Perplexity</vt:lpstr>
      <vt:lpstr>Parameter-Efficient Finetuning</vt:lpstr>
      <vt:lpstr>LoRA (Low-Rank Adaptation)</vt:lpstr>
      <vt:lpstr>We Often do Prompt based Writing Exercise </vt:lpstr>
      <vt:lpstr>Some NLP Paradigm Shift</vt:lpstr>
      <vt:lpstr>Why Do We need Prompt Learning for LLMs?</vt:lpstr>
      <vt:lpstr>Basic Prompt Learning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 Text Summarization</vt:lpstr>
      <vt:lpstr>Example 2: Information Extraction</vt:lpstr>
      <vt:lpstr>Example 3: Question Answering</vt:lpstr>
      <vt:lpstr>Few-Shot Prompting Examples</vt:lpstr>
      <vt:lpstr>Few-Shot Prompting Examples</vt:lpstr>
      <vt:lpstr>Limitations of Few-Shot Prompting</vt:lpstr>
      <vt:lpstr>Exercise 1: Social Norm Discovery</vt:lpstr>
      <vt:lpstr>Exercises 2: Event Detection</vt:lpstr>
      <vt:lpstr>Exercises 3: Event Participant (Argument) Extraction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Neural Models Self-Learning Symbolic Knowledge</dc:title>
  <cp:lastModifiedBy>Ji, Heng</cp:lastModifiedBy>
  <cp:revision>107</cp:revision>
  <dcterms:modified xsi:type="dcterms:W3CDTF">2024-09-06T05:14:55Z</dcterms:modified>
</cp:coreProperties>
</file>